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8" r:id="rId5"/>
  </p:sldMasterIdLst>
  <p:notesMasterIdLst>
    <p:notesMasterId r:id="rId25"/>
  </p:notesMasterIdLst>
  <p:sldIdLst>
    <p:sldId id="4249" r:id="rId6"/>
    <p:sldId id="4238" r:id="rId7"/>
    <p:sldId id="4269" r:id="rId8"/>
    <p:sldId id="4258" r:id="rId9"/>
    <p:sldId id="4257" r:id="rId10"/>
    <p:sldId id="4281" r:id="rId11"/>
    <p:sldId id="4262" r:id="rId12"/>
    <p:sldId id="4276" r:id="rId13"/>
    <p:sldId id="4260" r:id="rId14"/>
    <p:sldId id="4263" r:id="rId15"/>
    <p:sldId id="4282" r:id="rId16"/>
    <p:sldId id="4264" r:id="rId17"/>
    <p:sldId id="4270" r:id="rId18"/>
    <p:sldId id="4284" r:id="rId19"/>
    <p:sldId id="4285" r:id="rId20"/>
    <p:sldId id="4280" r:id="rId21"/>
    <p:sldId id="4275" r:id="rId22"/>
    <p:sldId id="4271" r:id="rId23"/>
    <p:sldId id="4255"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1D7089-D1BF-8281-4AD2-178CF135E2C5}" name="Helen Thomas (HEIW)" initials="HT(" userId="S::Helen.Thomas30@wales.nhs.uk::3f6060c7-7fc4-4b48-a984-b688e98004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680E"/>
    <a:srgbClr val="00917F"/>
    <a:srgbClr val="FFFFFF"/>
    <a:srgbClr val="325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57" autoAdjust="0"/>
  </p:normalViewPr>
  <p:slideViewPr>
    <p:cSldViewPr snapToGrid="0">
      <p:cViewPr>
        <p:scale>
          <a:sx n="101" d="100"/>
          <a:sy n="101" d="100"/>
        </p:scale>
        <p:origin x="-113" y="-4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homas (HEIW)" userId="3f6060c7-7fc4-4b48-a984-b688e9800461" providerId="ADAL" clId="{88E7C673-EA7C-48C5-BD71-7AABE68D6738}"/>
    <pc:docChg chg="undo custSel modSld">
      <pc:chgData name="Helen Thomas (HEIW)" userId="3f6060c7-7fc4-4b48-a984-b688e9800461" providerId="ADAL" clId="{88E7C673-EA7C-48C5-BD71-7AABE68D6738}" dt="2023-08-24T06:09:22.870" v="15" actId="22"/>
      <pc:docMkLst>
        <pc:docMk/>
      </pc:docMkLst>
      <pc:sldChg chg="addSp delSp modSp mod">
        <pc:chgData name="Helen Thomas (HEIW)" userId="3f6060c7-7fc4-4b48-a984-b688e9800461" providerId="ADAL" clId="{88E7C673-EA7C-48C5-BD71-7AABE68D6738}" dt="2023-08-24T06:09:22.870" v="15" actId="22"/>
        <pc:sldMkLst>
          <pc:docMk/>
          <pc:sldMk cId="2283715399" sldId="4280"/>
        </pc:sldMkLst>
        <pc:spChg chg="add del">
          <ac:chgData name="Helen Thomas (HEIW)" userId="3f6060c7-7fc4-4b48-a984-b688e9800461" providerId="ADAL" clId="{88E7C673-EA7C-48C5-BD71-7AABE68D6738}" dt="2023-08-24T06:09:22.007" v="14" actId="26606"/>
          <ac:spMkLst>
            <pc:docMk/>
            <pc:sldMk cId="2283715399" sldId="4280"/>
            <ac:spMk id="8" creationId="{42A4FC2C-047E-45A5-965D-8E1E3BF09BC6}"/>
          </ac:spMkLst>
        </pc:spChg>
        <pc:spChg chg="add del">
          <ac:chgData name="Helen Thomas (HEIW)" userId="3f6060c7-7fc4-4b48-a984-b688e9800461" providerId="ADAL" clId="{88E7C673-EA7C-48C5-BD71-7AABE68D6738}" dt="2023-08-24T06:09:22.007" v="14" actId="26606"/>
          <ac:spMkLst>
            <pc:docMk/>
            <pc:sldMk cId="2283715399" sldId="4280"/>
            <ac:spMk id="13" creationId="{A169D286-F4D7-4C8B-A6BD-D05384C7F1D8}"/>
          </ac:spMkLst>
        </pc:spChg>
        <pc:spChg chg="add del">
          <ac:chgData name="Helen Thomas (HEIW)" userId="3f6060c7-7fc4-4b48-a984-b688e9800461" providerId="ADAL" clId="{88E7C673-EA7C-48C5-BD71-7AABE68D6738}" dt="2023-08-24T06:09:22.007" v="14" actId="26606"/>
          <ac:spMkLst>
            <pc:docMk/>
            <pc:sldMk cId="2283715399" sldId="4280"/>
            <ac:spMk id="15" creationId="{39E8235E-135E-4261-8F54-2B316E493C42}"/>
          </ac:spMkLst>
        </pc:spChg>
        <pc:spChg chg="add del">
          <ac:chgData name="Helen Thomas (HEIW)" userId="3f6060c7-7fc4-4b48-a984-b688e9800461" providerId="ADAL" clId="{88E7C673-EA7C-48C5-BD71-7AABE68D6738}" dt="2023-08-24T06:09:22.007" v="14" actId="26606"/>
          <ac:spMkLst>
            <pc:docMk/>
            <pc:sldMk cId="2283715399" sldId="4280"/>
            <ac:spMk id="17" creationId="{D4ED8EC3-4D57-4620-93CE-4E6661F09A3E}"/>
          </ac:spMkLst>
        </pc:spChg>
        <pc:spChg chg="add del">
          <ac:chgData name="Helen Thomas (HEIW)" userId="3f6060c7-7fc4-4b48-a984-b688e9800461" providerId="ADAL" clId="{88E7C673-EA7C-48C5-BD71-7AABE68D6738}" dt="2023-08-24T06:09:19.368" v="11" actId="26606"/>
          <ac:spMkLst>
            <pc:docMk/>
            <pc:sldMk cId="2283715399" sldId="4280"/>
            <ac:spMk id="22" creationId="{A169D286-F4D7-4C8B-A6BD-D05384C7F1D8}"/>
          </ac:spMkLst>
        </pc:spChg>
        <pc:spChg chg="add del">
          <ac:chgData name="Helen Thomas (HEIW)" userId="3f6060c7-7fc4-4b48-a984-b688e9800461" providerId="ADAL" clId="{88E7C673-EA7C-48C5-BD71-7AABE68D6738}" dt="2023-08-24T06:09:19.368" v="11" actId="26606"/>
          <ac:spMkLst>
            <pc:docMk/>
            <pc:sldMk cId="2283715399" sldId="4280"/>
            <ac:spMk id="24" creationId="{39E8235E-135E-4261-8F54-2B316E493C42}"/>
          </ac:spMkLst>
        </pc:spChg>
        <pc:spChg chg="add del">
          <ac:chgData name="Helen Thomas (HEIW)" userId="3f6060c7-7fc4-4b48-a984-b688e9800461" providerId="ADAL" clId="{88E7C673-EA7C-48C5-BD71-7AABE68D6738}" dt="2023-08-24T06:09:19.368" v="11" actId="26606"/>
          <ac:spMkLst>
            <pc:docMk/>
            <pc:sldMk cId="2283715399" sldId="4280"/>
            <ac:spMk id="26" creationId="{D4ED8EC3-4D57-4620-93CE-4E6661F09A3E}"/>
          </ac:spMkLst>
        </pc:spChg>
        <pc:spChg chg="add del">
          <ac:chgData name="Helen Thomas (HEIW)" userId="3f6060c7-7fc4-4b48-a984-b688e9800461" providerId="ADAL" clId="{88E7C673-EA7C-48C5-BD71-7AABE68D6738}" dt="2023-08-24T06:09:12.206" v="8" actId="26606"/>
          <ac:spMkLst>
            <pc:docMk/>
            <pc:sldMk cId="2283715399" sldId="4280"/>
            <ac:spMk id="31" creationId="{A169D286-F4D7-4C8B-A6BD-D05384C7F1D8}"/>
          </ac:spMkLst>
        </pc:spChg>
        <pc:spChg chg="add del">
          <ac:chgData name="Helen Thomas (HEIW)" userId="3f6060c7-7fc4-4b48-a984-b688e9800461" providerId="ADAL" clId="{88E7C673-EA7C-48C5-BD71-7AABE68D6738}" dt="2023-08-24T06:09:12.206" v="8" actId="26606"/>
          <ac:spMkLst>
            <pc:docMk/>
            <pc:sldMk cId="2283715399" sldId="4280"/>
            <ac:spMk id="33" creationId="{39E8235E-135E-4261-8F54-2B316E493C42}"/>
          </ac:spMkLst>
        </pc:spChg>
        <pc:spChg chg="add del">
          <ac:chgData name="Helen Thomas (HEIW)" userId="3f6060c7-7fc4-4b48-a984-b688e9800461" providerId="ADAL" clId="{88E7C673-EA7C-48C5-BD71-7AABE68D6738}" dt="2023-08-24T06:09:12.206" v="8" actId="26606"/>
          <ac:spMkLst>
            <pc:docMk/>
            <pc:sldMk cId="2283715399" sldId="4280"/>
            <ac:spMk id="35" creationId="{D4ED8EC3-4D57-4620-93CE-4E6661F09A3E}"/>
          </ac:spMkLst>
        </pc:spChg>
        <pc:picChg chg="mod ord">
          <ac:chgData name="Helen Thomas (HEIW)" userId="3f6060c7-7fc4-4b48-a984-b688e9800461" providerId="ADAL" clId="{88E7C673-EA7C-48C5-BD71-7AABE68D6738}" dt="2023-08-24T06:09:22.007" v="14" actId="26606"/>
          <ac:picMkLst>
            <pc:docMk/>
            <pc:sldMk cId="2283715399" sldId="4280"/>
            <ac:picMk id="3" creationId="{D7F63F3D-C4DA-878F-FC3B-CF39DE3F0BC4}"/>
          </ac:picMkLst>
        </pc:picChg>
        <pc:picChg chg="add del mod modCrop">
          <ac:chgData name="Helen Thomas (HEIW)" userId="3f6060c7-7fc4-4b48-a984-b688e9800461" providerId="ADAL" clId="{88E7C673-EA7C-48C5-BD71-7AABE68D6738}" dt="2023-08-24T06:09:22.870" v="15" actId="22"/>
          <ac:picMkLst>
            <pc:docMk/>
            <pc:sldMk cId="2283715399" sldId="4280"/>
            <ac:picMk id="4" creationId="{8F41CDF5-5272-0361-E151-C5B55D31A5EA}"/>
          </ac:picMkLst>
        </pc:picChg>
        <pc:picChg chg="add del mod">
          <ac:chgData name="Helen Thomas (HEIW)" userId="3f6060c7-7fc4-4b48-a984-b688e9800461" providerId="ADAL" clId="{88E7C673-EA7C-48C5-BD71-7AABE68D6738}" dt="2023-08-24T06:09:12.942" v="9" actId="22"/>
          <ac:picMkLst>
            <pc:docMk/>
            <pc:sldMk cId="2283715399" sldId="4280"/>
            <ac:picMk id="6" creationId="{C36C0D7C-20D3-B8BC-A2A4-1A77991CA1F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58D9B-2FA2-4420-A148-279E9BD7E455}" type="doc">
      <dgm:prSet loTypeId="urn:microsoft.com/office/officeart/2005/8/layout/vList3" loCatId="picture" qsTypeId="urn:microsoft.com/office/officeart/2005/8/quickstyle/simple5" qsCatId="simple" csTypeId="urn:microsoft.com/office/officeart/2005/8/colors/colorful5" csCatId="colorful" phldr="1"/>
      <dgm:spPr/>
    </dgm:pt>
    <dgm:pt modelId="{EBD2074E-BEC6-4891-B671-C180B57C3ECC}">
      <dgm:prSet phldrT="[Text]" custT="1"/>
      <dgm:spPr>
        <a:solidFill>
          <a:srgbClr val="00917F"/>
        </a:solidFill>
      </dgm:spPr>
      <dgm:t>
        <a:bodyPr/>
        <a:lstStyle/>
        <a:p>
          <a:pPr algn="l"/>
          <a:r>
            <a:rPr lang="en-GB" sz="2000" b="1" dirty="0">
              <a:latin typeface="Gotham" panose="02000504020000020004" pitchFamily="2" charset="0"/>
            </a:rPr>
            <a:t>Why team and inter-team working is vital in health and social care </a:t>
          </a:r>
        </a:p>
      </dgm:t>
    </dgm:pt>
    <dgm:pt modelId="{D5A2C66D-95C6-4E58-B2DF-6E4A71E71854}" type="parTrans" cxnId="{5864D5A5-5B1D-47AC-BB4E-21D302EDD795}">
      <dgm:prSet/>
      <dgm:spPr/>
      <dgm:t>
        <a:bodyPr/>
        <a:lstStyle/>
        <a:p>
          <a:endParaRPr lang="en-GB"/>
        </a:p>
      </dgm:t>
    </dgm:pt>
    <dgm:pt modelId="{FA405EB2-13DC-43C8-A082-BA5CEBD96DE2}" type="sibTrans" cxnId="{5864D5A5-5B1D-47AC-BB4E-21D302EDD795}">
      <dgm:prSet/>
      <dgm:spPr/>
      <dgm:t>
        <a:bodyPr/>
        <a:lstStyle/>
        <a:p>
          <a:endParaRPr lang="en-GB"/>
        </a:p>
      </dgm:t>
    </dgm:pt>
    <dgm:pt modelId="{43A826A7-7A00-4353-A9B6-D5C8E0BD3ACB}">
      <dgm:prSet phldrT="[Text]" custT="1"/>
      <dgm:spPr>
        <a:solidFill>
          <a:srgbClr val="00917F"/>
        </a:solidFill>
      </dgm:spPr>
      <dgm:t>
        <a:bodyPr/>
        <a:lstStyle/>
        <a:p>
          <a:pPr marL="0" lvl="0" indent="0" algn="l" defTabSz="1066800">
            <a:lnSpc>
              <a:spcPct val="90000"/>
            </a:lnSpc>
            <a:spcBef>
              <a:spcPct val="0"/>
            </a:spcBef>
            <a:spcAft>
              <a:spcPct val="35000"/>
            </a:spcAft>
            <a:buNone/>
          </a:pPr>
          <a:r>
            <a:rPr lang="en-GB" sz="2000" b="1" kern="1200" dirty="0">
              <a:latin typeface="Gotham" panose="02000504020000020004" pitchFamily="2" charset="0"/>
              <a:ea typeface="+mn-ea"/>
              <a:cs typeface="+mn-cs"/>
            </a:rPr>
            <a:t>The key principles for working effectively with other teams and organisations </a:t>
          </a:r>
        </a:p>
      </dgm:t>
    </dgm:pt>
    <dgm:pt modelId="{3D1A9DD0-2992-4F60-A376-2DDD91305E14}" type="parTrans" cxnId="{6321B8A9-12B8-4638-BEBF-CFE969EAF507}">
      <dgm:prSet/>
      <dgm:spPr/>
      <dgm:t>
        <a:bodyPr/>
        <a:lstStyle/>
        <a:p>
          <a:endParaRPr lang="en-GB"/>
        </a:p>
      </dgm:t>
    </dgm:pt>
    <dgm:pt modelId="{9AC581F5-9065-4BA3-8055-EEC7C2A40619}" type="sibTrans" cxnId="{6321B8A9-12B8-4638-BEBF-CFE969EAF507}">
      <dgm:prSet/>
      <dgm:spPr/>
      <dgm:t>
        <a:bodyPr/>
        <a:lstStyle/>
        <a:p>
          <a:endParaRPr lang="en-GB"/>
        </a:p>
      </dgm:t>
    </dgm:pt>
    <dgm:pt modelId="{E7BC57C1-4C80-4257-AE0A-2445C8F315F2}">
      <dgm:prSet phldrT="[Text]" custT="1"/>
      <dgm:spPr>
        <a:solidFill>
          <a:srgbClr val="00917F"/>
        </a:solidFill>
      </dgm:spPr>
      <dgm:t>
        <a:bodyPr/>
        <a:lstStyle/>
        <a:p>
          <a:pPr marL="0" lvl="0" indent="0" algn="l" defTabSz="1066800">
            <a:lnSpc>
              <a:spcPct val="90000"/>
            </a:lnSpc>
            <a:spcBef>
              <a:spcPct val="0"/>
            </a:spcBef>
            <a:spcAft>
              <a:spcPct val="35000"/>
            </a:spcAft>
            <a:buNone/>
          </a:pPr>
          <a:r>
            <a:rPr lang="en-GB" sz="2000" b="1" kern="1200" dirty="0">
              <a:latin typeface="Gotham" panose="02000504020000020004" pitchFamily="2" charset="0"/>
              <a:ea typeface="+mn-ea"/>
              <a:cs typeface="+mn-cs"/>
            </a:rPr>
            <a:t>The five elements of team psychological safety and the role of compassionate leadership in sustaining them   </a:t>
          </a:r>
        </a:p>
      </dgm:t>
    </dgm:pt>
    <dgm:pt modelId="{E8B94674-2FF7-4B5A-B54E-CEF45A1120FC}" type="sibTrans" cxnId="{647E079F-19D7-4EB5-9DC5-3B4CE5AFB742}">
      <dgm:prSet/>
      <dgm:spPr/>
      <dgm:t>
        <a:bodyPr/>
        <a:lstStyle/>
        <a:p>
          <a:endParaRPr lang="en-GB"/>
        </a:p>
      </dgm:t>
    </dgm:pt>
    <dgm:pt modelId="{B69C0939-0AB4-415E-946B-D42469D5F62B}" type="parTrans" cxnId="{647E079F-19D7-4EB5-9DC5-3B4CE5AFB742}">
      <dgm:prSet/>
      <dgm:spPr/>
      <dgm:t>
        <a:bodyPr/>
        <a:lstStyle/>
        <a:p>
          <a:endParaRPr lang="en-GB"/>
        </a:p>
      </dgm:t>
    </dgm:pt>
    <dgm:pt modelId="{ED8A7FAE-4E24-47BE-9ECB-FD7B9FB881BA}">
      <dgm:prSet custT="1"/>
      <dgm:spPr>
        <a:solidFill>
          <a:srgbClr val="00917F"/>
        </a:solidFill>
      </dgm:spPr>
      <dgm:t>
        <a:bodyPr/>
        <a:lstStyle/>
        <a:p>
          <a:pPr marL="0" lvl="0" indent="0" algn="l" defTabSz="1066800">
            <a:lnSpc>
              <a:spcPct val="90000"/>
            </a:lnSpc>
            <a:spcBef>
              <a:spcPct val="0"/>
            </a:spcBef>
            <a:spcAft>
              <a:spcPct val="35000"/>
            </a:spcAft>
            <a:buFont typeface="Symbol" panose="05050102010706020507" pitchFamily="18" charset="2"/>
            <a:buNone/>
          </a:pPr>
          <a:r>
            <a:rPr lang="en-GB" sz="2000" b="1" kern="1200" dirty="0">
              <a:latin typeface="Gotham" panose="02000504020000020004" pitchFamily="2" charset="0"/>
              <a:ea typeface="+mn-ea"/>
              <a:cs typeface="+mn-cs"/>
            </a:rPr>
            <a:t>The national resources and tools available to enhance team working and establish compassionate and collective teams </a:t>
          </a:r>
        </a:p>
      </dgm:t>
    </dgm:pt>
    <dgm:pt modelId="{6A0C81B3-11DC-4980-8319-D7A3BEFA7D24}" type="parTrans" cxnId="{7198BD5A-7BB4-4200-B97C-3C84BEBAEF27}">
      <dgm:prSet/>
      <dgm:spPr/>
      <dgm:t>
        <a:bodyPr/>
        <a:lstStyle/>
        <a:p>
          <a:endParaRPr lang="en-GB"/>
        </a:p>
      </dgm:t>
    </dgm:pt>
    <dgm:pt modelId="{F15597B9-A4D0-46B6-84FE-131E038E3F27}" type="sibTrans" cxnId="{7198BD5A-7BB4-4200-B97C-3C84BEBAEF27}">
      <dgm:prSet/>
      <dgm:spPr/>
      <dgm:t>
        <a:bodyPr/>
        <a:lstStyle/>
        <a:p>
          <a:endParaRPr lang="en-GB"/>
        </a:p>
      </dgm:t>
    </dgm:pt>
    <dgm:pt modelId="{90862D20-1E54-40BE-BB00-28FACABE510C}" type="pres">
      <dgm:prSet presAssocID="{AD058D9B-2FA2-4420-A148-279E9BD7E455}" presName="linearFlow" presStyleCnt="0">
        <dgm:presLayoutVars>
          <dgm:dir/>
          <dgm:resizeHandles val="exact"/>
        </dgm:presLayoutVars>
      </dgm:prSet>
      <dgm:spPr/>
    </dgm:pt>
    <dgm:pt modelId="{64352158-E23F-44D9-9B07-FD0D8CCD01AD}" type="pres">
      <dgm:prSet presAssocID="{EBD2074E-BEC6-4891-B671-C180B57C3ECC}" presName="composite" presStyleCnt="0"/>
      <dgm:spPr/>
    </dgm:pt>
    <dgm:pt modelId="{D3276D57-430C-4DDF-AE44-FCD72F0B686A}" type="pres">
      <dgm:prSet presAssocID="{EBD2074E-BEC6-4891-B671-C180B57C3ECC}" presName="imgShp" presStyleLbl="fgImgPlace1" presStyleIdx="0" presStyleCnt="4"/>
      <dgm:spPr>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6FF8BBA2-F553-4832-8A5E-F8B3B3AD6278}" type="pres">
      <dgm:prSet presAssocID="{EBD2074E-BEC6-4891-B671-C180B57C3ECC}" presName="txShp" presStyleLbl="node1" presStyleIdx="0" presStyleCnt="4">
        <dgm:presLayoutVars>
          <dgm:bulletEnabled val="1"/>
        </dgm:presLayoutVars>
      </dgm:prSet>
      <dgm:spPr/>
    </dgm:pt>
    <dgm:pt modelId="{2B9EEB8B-C7F6-4575-B5A9-0E3BE431B4B5}" type="pres">
      <dgm:prSet presAssocID="{FA405EB2-13DC-43C8-A082-BA5CEBD96DE2}" presName="spacing" presStyleCnt="0"/>
      <dgm:spPr/>
    </dgm:pt>
    <dgm:pt modelId="{77B755DE-5E6A-4CC0-A878-191861EF51AA}" type="pres">
      <dgm:prSet presAssocID="{E7BC57C1-4C80-4257-AE0A-2445C8F315F2}" presName="composite" presStyleCnt="0"/>
      <dgm:spPr/>
    </dgm:pt>
    <dgm:pt modelId="{3339BB4C-9EF7-419C-A9CA-F7246D863BE9}" type="pres">
      <dgm:prSet presAssocID="{E7BC57C1-4C80-4257-AE0A-2445C8F315F2}" presName="imgShp" presStyleLbl="fgImgPlace1" presStyleIdx="1" presStyleCnt="4"/>
      <dgm:spPr>
        <a:blipFill>
          <a:blip xmlns:r="http://schemas.openxmlformats.org/officeDocument/2006/relationships" r:embed="rId2">
            <a:duotone>
              <a:schemeClr val="accent5">
                <a:hueOff val="4098192"/>
                <a:satOff val="-21247"/>
                <a:lumOff val="-2522"/>
                <a:alphaOff val="0"/>
                <a:shade val="20000"/>
                <a:satMod val="200000"/>
              </a:schemeClr>
              <a:schemeClr val="accent5">
                <a:hueOff val="4098192"/>
                <a:satOff val="-21247"/>
                <a:lumOff val="-2522"/>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D0C56BDF-F350-4575-99A9-5524539FD2A9}" type="pres">
      <dgm:prSet presAssocID="{E7BC57C1-4C80-4257-AE0A-2445C8F315F2}" presName="txShp" presStyleLbl="node1" presStyleIdx="1" presStyleCnt="4">
        <dgm:presLayoutVars>
          <dgm:bulletEnabled val="1"/>
        </dgm:presLayoutVars>
      </dgm:prSet>
      <dgm:spPr/>
    </dgm:pt>
    <dgm:pt modelId="{46807E9A-EF1C-4842-A902-991687EDE2CF}" type="pres">
      <dgm:prSet presAssocID="{E8B94674-2FF7-4B5A-B54E-CEF45A1120FC}" presName="spacing" presStyleCnt="0"/>
      <dgm:spPr/>
    </dgm:pt>
    <dgm:pt modelId="{FD7B8F33-7AC8-4570-AE85-FFD37C22D097}" type="pres">
      <dgm:prSet presAssocID="{43A826A7-7A00-4353-A9B6-D5C8E0BD3ACB}" presName="composite" presStyleCnt="0"/>
      <dgm:spPr/>
    </dgm:pt>
    <dgm:pt modelId="{2802D2F2-319F-44CB-AACA-030A86B2ABEC}" type="pres">
      <dgm:prSet presAssocID="{43A826A7-7A00-4353-A9B6-D5C8E0BD3ACB}" presName="imgShp" presStyleLbl="fgImgPlace1" presStyleIdx="2" presStyleCnt="4"/>
      <dgm:spPr>
        <a:blipFill>
          <a:blip xmlns:r="http://schemas.openxmlformats.org/officeDocument/2006/relationships" r:embed="rId3">
            <a:duotone>
              <a:schemeClr val="accent5">
                <a:hueOff val="8196385"/>
                <a:satOff val="-42495"/>
                <a:lumOff val="-5045"/>
                <a:alphaOff val="0"/>
                <a:shade val="20000"/>
                <a:satMod val="200000"/>
              </a:schemeClr>
              <a:schemeClr val="accent5">
                <a:hueOff val="8196385"/>
                <a:satOff val="-42495"/>
                <a:lumOff val="-5045"/>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93BCFFBB-B22B-43B8-9AC5-5EDAE6AC9DE1}" type="pres">
      <dgm:prSet presAssocID="{43A826A7-7A00-4353-A9B6-D5C8E0BD3ACB}" presName="txShp" presStyleLbl="node1" presStyleIdx="2" presStyleCnt="4">
        <dgm:presLayoutVars>
          <dgm:bulletEnabled val="1"/>
        </dgm:presLayoutVars>
      </dgm:prSet>
      <dgm:spPr/>
    </dgm:pt>
    <dgm:pt modelId="{865BB8B1-F861-47FC-B552-CD509A173904}" type="pres">
      <dgm:prSet presAssocID="{9AC581F5-9065-4BA3-8055-EEC7C2A40619}" presName="spacing" presStyleCnt="0"/>
      <dgm:spPr/>
    </dgm:pt>
    <dgm:pt modelId="{A0328E7A-ECFF-4D8E-A672-C0B45391001E}" type="pres">
      <dgm:prSet presAssocID="{ED8A7FAE-4E24-47BE-9ECB-FD7B9FB881BA}" presName="composite" presStyleCnt="0"/>
      <dgm:spPr/>
    </dgm:pt>
    <dgm:pt modelId="{AA31F09D-D455-4BB5-A7BC-5FDF38620F3E}" type="pres">
      <dgm:prSet presAssocID="{ED8A7FAE-4E24-47BE-9ECB-FD7B9FB881BA}" presName="imgShp" presStyleLbl="fgImgPlace1" presStyleIdx="3" presStyleCnt="4"/>
      <dgm:spPr>
        <a:blipFill>
          <a:blip xmlns:r="http://schemas.openxmlformats.org/officeDocument/2006/relationships" r:embed="rId4">
            <a:duotone>
              <a:schemeClr val="accent5">
                <a:hueOff val="12294576"/>
                <a:satOff val="-63742"/>
                <a:lumOff val="-7567"/>
                <a:alphaOff val="0"/>
                <a:shade val="20000"/>
                <a:satMod val="200000"/>
              </a:schemeClr>
              <a:schemeClr val="accent5">
                <a:hueOff val="12294576"/>
                <a:satOff val="-63742"/>
                <a:lumOff val="-7567"/>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467D5737-E5F0-4CA9-8D8B-0384F2B8F0FA}" type="pres">
      <dgm:prSet presAssocID="{ED8A7FAE-4E24-47BE-9ECB-FD7B9FB881BA}" presName="txShp" presStyleLbl="node1" presStyleIdx="3" presStyleCnt="4">
        <dgm:presLayoutVars>
          <dgm:bulletEnabled val="1"/>
        </dgm:presLayoutVars>
      </dgm:prSet>
      <dgm:spPr/>
    </dgm:pt>
  </dgm:ptLst>
  <dgm:cxnLst>
    <dgm:cxn modelId="{D37FC713-0157-42B1-8521-CACA3146597A}" type="presOf" srcId="{ED8A7FAE-4E24-47BE-9ECB-FD7B9FB881BA}" destId="{467D5737-E5F0-4CA9-8D8B-0384F2B8F0FA}" srcOrd="0" destOrd="0" presId="urn:microsoft.com/office/officeart/2005/8/layout/vList3"/>
    <dgm:cxn modelId="{0121993A-B576-49A5-8C53-1954D027DE95}" type="presOf" srcId="{E7BC57C1-4C80-4257-AE0A-2445C8F315F2}" destId="{D0C56BDF-F350-4575-99A9-5524539FD2A9}" srcOrd="0" destOrd="0" presId="urn:microsoft.com/office/officeart/2005/8/layout/vList3"/>
    <dgm:cxn modelId="{CBFF343E-3087-42EF-B2A3-D3FDEE8A26D0}" type="presOf" srcId="{AD058D9B-2FA2-4420-A148-279E9BD7E455}" destId="{90862D20-1E54-40BE-BB00-28FACABE510C}" srcOrd="0" destOrd="0" presId="urn:microsoft.com/office/officeart/2005/8/layout/vList3"/>
    <dgm:cxn modelId="{7198BD5A-7BB4-4200-B97C-3C84BEBAEF27}" srcId="{AD058D9B-2FA2-4420-A148-279E9BD7E455}" destId="{ED8A7FAE-4E24-47BE-9ECB-FD7B9FB881BA}" srcOrd="3" destOrd="0" parTransId="{6A0C81B3-11DC-4980-8319-D7A3BEFA7D24}" sibTransId="{F15597B9-A4D0-46B6-84FE-131E038E3F27}"/>
    <dgm:cxn modelId="{C00B5F80-AABF-45F2-8B9A-45C262E716E0}" type="presOf" srcId="{43A826A7-7A00-4353-A9B6-D5C8E0BD3ACB}" destId="{93BCFFBB-B22B-43B8-9AC5-5EDAE6AC9DE1}" srcOrd="0" destOrd="0" presId="urn:microsoft.com/office/officeart/2005/8/layout/vList3"/>
    <dgm:cxn modelId="{F5348893-F4DB-4D09-A97D-4604D04B622A}" type="presOf" srcId="{EBD2074E-BEC6-4891-B671-C180B57C3ECC}" destId="{6FF8BBA2-F553-4832-8A5E-F8B3B3AD6278}" srcOrd="0" destOrd="0" presId="urn:microsoft.com/office/officeart/2005/8/layout/vList3"/>
    <dgm:cxn modelId="{647E079F-19D7-4EB5-9DC5-3B4CE5AFB742}" srcId="{AD058D9B-2FA2-4420-A148-279E9BD7E455}" destId="{E7BC57C1-4C80-4257-AE0A-2445C8F315F2}" srcOrd="1" destOrd="0" parTransId="{B69C0939-0AB4-415E-946B-D42469D5F62B}" sibTransId="{E8B94674-2FF7-4B5A-B54E-CEF45A1120FC}"/>
    <dgm:cxn modelId="{5864D5A5-5B1D-47AC-BB4E-21D302EDD795}" srcId="{AD058D9B-2FA2-4420-A148-279E9BD7E455}" destId="{EBD2074E-BEC6-4891-B671-C180B57C3ECC}" srcOrd="0" destOrd="0" parTransId="{D5A2C66D-95C6-4E58-B2DF-6E4A71E71854}" sibTransId="{FA405EB2-13DC-43C8-A082-BA5CEBD96DE2}"/>
    <dgm:cxn modelId="{6321B8A9-12B8-4638-BEBF-CFE969EAF507}" srcId="{AD058D9B-2FA2-4420-A148-279E9BD7E455}" destId="{43A826A7-7A00-4353-A9B6-D5C8E0BD3ACB}" srcOrd="2" destOrd="0" parTransId="{3D1A9DD0-2992-4F60-A376-2DDD91305E14}" sibTransId="{9AC581F5-9065-4BA3-8055-EEC7C2A40619}"/>
    <dgm:cxn modelId="{C1D3FCF7-2882-4C04-B4FD-19657EAB0129}" type="presParOf" srcId="{90862D20-1E54-40BE-BB00-28FACABE510C}" destId="{64352158-E23F-44D9-9B07-FD0D8CCD01AD}" srcOrd="0" destOrd="0" presId="urn:microsoft.com/office/officeart/2005/8/layout/vList3"/>
    <dgm:cxn modelId="{2CA947EE-BBBD-4C4D-83F3-D240721D26DE}" type="presParOf" srcId="{64352158-E23F-44D9-9B07-FD0D8CCD01AD}" destId="{D3276D57-430C-4DDF-AE44-FCD72F0B686A}" srcOrd="0" destOrd="0" presId="urn:microsoft.com/office/officeart/2005/8/layout/vList3"/>
    <dgm:cxn modelId="{5F73F85F-BFF4-4231-9E74-ADC106904DA0}" type="presParOf" srcId="{64352158-E23F-44D9-9B07-FD0D8CCD01AD}" destId="{6FF8BBA2-F553-4832-8A5E-F8B3B3AD6278}" srcOrd="1" destOrd="0" presId="urn:microsoft.com/office/officeart/2005/8/layout/vList3"/>
    <dgm:cxn modelId="{C5A15B4D-CE01-4C5C-95D6-EB7F27C35BE5}" type="presParOf" srcId="{90862D20-1E54-40BE-BB00-28FACABE510C}" destId="{2B9EEB8B-C7F6-4575-B5A9-0E3BE431B4B5}" srcOrd="1" destOrd="0" presId="urn:microsoft.com/office/officeart/2005/8/layout/vList3"/>
    <dgm:cxn modelId="{513BBDF6-FE7A-41BA-8237-C6D23736065E}" type="presParOf" srcId="{90862D20-1E54-40BE-BB00-28FACABE510C}" destId="{77B755DE-5E6A-4CC0-A878-191861EF51AA}" srcOrd="2" destOrd="0" presId="urn:microsoft.com/office/officeart/2005/8/layout/vList3"/>
    <dgm:cxn modelId="{C7E7A8B3-C9C6-4490-834F-D6E5B41AD218}" type="presParOf" srcId="{77B755DE-5E6A-4CC0-A878-191861EF51AA}" destId="{3339BB4C-9EF7-419C-A9CA-F7246D863BE9}" srcOrd="0" destOrd="0" presId="urn:microsoft.com/office/officeart/2005/8/layout/vList3"/>
    <dgm:cxn modelId="{330247F1-BF26-4E7D-8D65-91BFFBE27C96}" type="presParOf" srcId="{77B755DE-5E6A-4CC0-A878-191861EF51AA}" destId="{D0C56BDF-F350-4575-99A9-5524539FD2A9}" srcOrd="1" destOrd="0" presId="urn:microsoft.com/office/officeart/2005/8/layout/vList3"/>
    <dgm:cxn modelId="{D654990D-5057-4F86-AB2E-E82B4ED9695B}" type="presParOf" srcId="{90862D20-1E54-40BE-BB00-28FACABE510C}" destId="{46807E9A-EF1C-4842-A902-991687EDE2CF}" srcOrd="3" destOrd="0" presId="urn:microsoft.com/office/officeart/2005/8/layout/vList3"/>
    <dgm:cxn modelId="{F9DED6A0-0952-4562-84BF-6876BADB7005}" type="presParOf" srcId="{90862D20-1E54-40BE-BB00-28FACABE510C}" destId="{FD7B8F33-7AC8-4570-AE85-FFD37C22D097}" srcOrd="4" destOrd="0" presId="urn:microsoft.com/office/officeart/2005/8/layout/vList3"/>
    <dgm:cxn modelId="{D1D64233-6BB1-4045-81E0-CD6572DF405A}" type="presParOf" srcId="{FD7B8F33-7AC8-4570-AE85-FFD37C22D097}" destId="{2802D2F2-319F-44CB-AACA-030A86B2ABEC}" srcOrd="0" destOrd="0" presId="urn:microsoft.com/office/officeart/2005/8/layout/vList3"/>
    <dgm:cxn modelId="{52AA6FDD-C8FF-455E-96F2-AC558845EEE1}" type="presParOf" srcId="{FD7B8F33-7AC8-4570-AE85-FFD37C22D097}" destId="{93BCFFBB-B22B-43B8-9AC5-5EDAE6AC9DE1}" srcOrd="1" destOrd="0" presId="urn:microsoft.com/office/officeart/2005/8/layout/vList3"/>
    <dgm:cxn modelId="{F0641F8C-166A-48D6-BB44-612589BD5802}" type="presParOf" srcId="{90862D20-1E54-40BE-BB00-28FACABE510C}" destId="{865BB8B1-F861-47FC-B552-CD509A173904}" srcOrd="5" destOrd="0" presId="urn:microsoft.com/office/officeart/2005/8/layout/vList3"/>
    <dgm:cxn modelId="{A49E6310-F046-44FE-9F9E-1DA6FB05C38E}" type="presParOf" srcId="{90862D20-1E54-40BE-BB00-28FACABE510C}" destId="{A0328E7A-ECFF-4D8E-A672-C0B45391001E}" srcOrd="6" destOrd="0" presId="urn:microsoft.com/office/officeart/2005/8/layout/vList3"/>
    <dgm:cxn modelId="{4B4727F6-7DAB-4665-977D-F42DF0FAB269}" type="presParOf" srcId="{A0328E7A-ECFF-4D8E-A672-C0B45391001E}" destId="{AA31F09D-D455-4BB5-A7BC-5FDF38620F3E}" srcOrd="0" destOrd="0" presId="urn:microsoft.com/office/officeart/2005/8/layout/vList3"/>
    <dgm:cxn modelId="{8991E0DD-8DEA-447C-AB60-8D0C1CB7B776}" type="presParOf" srcId="{A0328E7A-ECFF-4D8E-A672-C0B45391001E}" destId="{467D5737-E5F0-4CA9-8D8B-0384F2B8F0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8BBA2-F553-4832-8A5E-F8B3B3AD6278}">
      <dsp:nvSpPr>
        <dsp:cNvPr id="0" name=""/>
        <dsp:cNvSpPr/>
      </dsp:nvSpPr>
      <dsp:spPr>
        <a:xfrm rot="10800000">
          <a:off x="2060346" y="1894"/>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Gotham" panose="02000504020000020004" pitchFamily="2" charset="0"/>
            </a:rPr>
            <a:t>Why team and inter-team working is vital in health and social care </a:t>
          </a:r>
        </a:p>
      </dsp:txBody>
      <dsp:txXfrm rot="10800000">
        <a:off x="2297975" y="1894"/>
        <a:ext cx="6998828" cy="950518"/>
      </dsp:txXfrm>
    </dsp:sp>
    <dsp:sp modelId="{D3276D57-430C-4DDF-AE44-FCD72F0B686A}">
      <dsp:nvSpPr>
        <dsp:cNvPr id="0" name=""/>
        <dsp:cNvSpPr/>
      </dsp:nvSpPr>
      <dsp:spPr>
        <a:xfrm>
          <a:off x="1585087" y="1894"/>
          <a:ext cx="950518" cy="950518"/>
        </a:xfrm>
        <a:prstGeom prst="ellipse">
          <a:avLst/>
        </a:prstGeom>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C56BDF-F350-4575-99A9-5524539FD2A9}">
      <dsp:nvSpPr>
        <dsp:cNvPr id="0" name=""/>
        <dsp:cNvSpPr/>
      </dsp:nvSpPr>
      <dsp:spPr>
        <a:xfrm rot="10800000">
          <a:off x="2060346" y="1236149"/>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a:lnSpc>
              <a:spcPct val="90000"/>
            </a:lnSpc>
            <a:spcBef>
              <a:spcPct val="0"/>
            </a:spcBef>
            <a:spcAft>
              <a:spcPct val="35000"/>
            </a:spcAft>
            <a:buNone/>
          </a:pPr>
          <a:r>
            <a:rPr lang="en-GB" sz="2000" b="1" kern="1200" dirty="0">
              <a:latin typeface="Gotham" panose="02000504020000020004" pitchFamily="2" charset="0"/>
              <a:ea typeface="+mn-ea"/>
              <a:cs typeface="+mn-cs"/>
            </a:rPr>
            <a:t>The five elements of team psychological safety and the role of compassionate leadership in sustaining them   </a:t>
          </a:r>
        </a:p>
      </dsp:txBody>
      <dsp:txXfrm rot="10800000">
        <a:off x="2297975" y="1236149"/>
        <a:ext cx="6998828" cy="950518"/>
      </dsp:txXfrm>
    </dsp:sp>
    <dsp:sp modelId="{3339BB4C-9EF7-419C-A9CA-F7246D863BE9}">
      <dsp:nvSpPr>
        <dsp:cNvPr id="0" name=""/>
        <dsp:cNvSpPr/>
      </dsp:nvSpPr>
      <dsp:spPr>
        <a:xfrm>
          <a:off x="1585087" y="1236149"/>
          <a:ext cx="950518" cy="950518"/>
        </a:xfrm>
        <a:prstGeom prst="ellipse">
          <a:avLst/>
        </a:prstGeom>
        <a:blipFill>
          <a:blip xmlns:r="http://schemas.openxmlformats.org/officeDocument/2006/relationships" r:embed="rId2">
            <a:duotone>
              <a:schemeClr val="accent5">
                <a:hueOff val="4098192"/>
                <a:satOff val="-21247"/>
                <a:lumOff val="-2522"/>
                <a:alphaOff val="0"/>
                <a:shade val="20000"/>
                <a:satMod val="200000"/>
              </a:schemeClr>
              <a:schemeClr val="accent5">
                <a:hueOff val="4098192"/>
                <a:satOff val="-21247"/>
                <a:lumOff val="-2522"/>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3BCFFBB-B22B-43B8-9AC5-5EDAE6AC9DE1}">
      <dsp:nvSpPr>
        <dsp:cNvPr id="0" name=""/>
        <dsp:cNvSpPr/>
      </dsp:nvSpPr>
      <dsp:spPr>
        <a:xfrm rot="10800000">
          <a:off x="2060346" y="2470404"/>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a:lnSpc>
              <a:spcPct val="90000"/>
            </a:lnSpc>
            <a:spcBef>
              <a:spcPct val="0"/>
            </a:spcBef>
            <a:spcAft>
              <a:spcPct val="35000"/>
            </a:spcAft>
            <a:buNone/>
          </a:pPr>
          <a:r>
            <a:rPr lang="en-GB" sz="2000" b="1" kern="1200" dirty="0">
              <a:latin typeface="Gotham" panose="02000504020000020004" pitchFamily="2" charset="0"/>
              <a:ea typeface="+mn-ea"/>
              <a:cs typeface="+mn-cs"/>
            </a:rPr>
            <a:t>The key principles for working effectively with other teams and organisations </a:t>
          </a:r>
        </a:p>
      </dsp:txBody>
      <dsp:txXfrm rot="10800000">
        <a:off x="2297975" y="2470404"/>
        <a:ext cx="6998828" cy="950518"/>
      </dsp:txXfrm>
    </dsp:sp>
    <dsp:sp modelId="{2802D2F2-319F-44CB-AACA-030A86B2ABEC}">
      <dsp:nvSpPr>
        <dsp:cNvPr id="0" name=""/>
        <dsp:cNvSpPr/>
      </dsp:nvSpPr>
      <dsp:spPr>
        <a:xfrm>
          <a:off x="1585087" y="2470404"/>
          <a:ext cx="950518" cy="950518"/>
        </a:xfrm>
        <a:prstGeom prst="ellipse">
          <a:avLst/>
        </a:prstGeom>
        <a:blipFill>
          <a:blip xmlns:r="http://schemas.openxmlformats.org/officeDocument/2006/relationships" r:embed="rId3">
            <a:duotone>
              <a:schemeClr val="accent5">
                <a:hueOff val="8196385"/>
                <a:satOff val="-42495"/>
                <a:lumOff val="-5045"/>
                <a:alphaOff val="0"/>
                <a:shade val="20000"/>
                <a:satMod val="200000"/>
              </a:schemeClr>
              <a:schemeClr val="accent5">
                <a:hueOff val="8196385"/>
                <a:satOff val="-42495"/>
                <a:lumOff val="-5045"/>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67D5737-E5F0-4CA9-8D8B-0384F2B8F0FA}">
      <dsp:nvSpPr>
        <dsp:cNvPr id="0" name=""/>
        <dsp:cNvSpPr/>
      </dsp:nvSpPr>
      <dsp:spPr>
        <a:xfrm rot="10800000">
          <a:off x="2060346" y="3704659"/>
          <a:ext cx="7236457" cy="950518"/>
        </a:xfrm>
        <a:prstGeom prst="homePlate">
          <a:avLst/>
        </a:prstGeom>
        <a:solidFill>
          <a:srgbClr val="00917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52" tIns="76200" rIns="142240" bIns="7620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en-GB" sz="2000" b="1" kern="1200" dirty="0">
              <a:latin typeface="Gotham" panose="02000504020000020004" pitchFamily="2" charset="0"/>
              <a:ea typeface="+mn-ea"/>
              <a:cs typeface="+mn-cs"/>
            </a:rPr>
            <a:t>The national resources and tools available to enhance team working and establish compassionate and collective teams </a:t>
          </a:r>
        </a:p>
      </dsp:txBody>
      <dsp:txXfrm rot="10800000">
        <a:off x="2297975" y="3704659"/>
        <a:ext cx="6998828" cy="950518"/>
      </dsp:txXfrm>
    </dsp:sp>
    <dsp:sp modelId="{AA31F09D-D455-4BB5-A7BC-5FDF38620F3E}">
      <dsp:nvSpPr>
        <dsp:cNvPr id="0" name=""/>
        <dsp:cNvSpPr/>
      </dsp:nvSpPr>
      <dsp:spPr>
        <a:xfrm>
          <a:off x="1585087" y="3704659"/>
          <a:ext cx="950518" cy="950518"/>
        </a:xfrm>
        <a:prstGeom prst="ellipse">
          <a:avLst/>
        </a:prstGeom>
        <a:blipFill>
          <a:blip xmlns:r="http://schemas.openxmlformats.org/officeDocument/2006/relationships" r:embed="rId4">
            <a:duotone>
              <a:schemeClr val="accent5">
                <a:hueOff val="12294576"/>
                <a:satOff val="-63742"/>
                <a:lumOff val="-7567"/>
                <a:alphaOff val="0"/>
                <a:shade val="20000"/>
                <a:satMod val="200000"/>
              </a:schemeClr>
              <a:schemeClr val="accent5">
                <a:hueOff val="12294576"/>
                <a:satOff val="-63742"/>
                <a:lumOff val="-7567"/>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E47188E-C636-4A4B-AC8A-EB0E328F6C61}" type="datetimeFigureOut">
              <a:rPr lang="en-GB" smtClean="0"/>
              <a:t>09/05/2024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284705-5881-44EB-AE57-DA6675476467}" type="slidenum">
              <a:rPr lang="en-GB" smtClean="0"/>
              <a:t>‹#›</a:t>
            </a:fld>
            <a:endParaRPr lang="en-GB"/>
          </a:p>
        </p:txBody>
      </p:sp>
    </p:spTree>
    <p:extLst>
      <p:ext uri="{BB962C8B-B14F-4D97-AF65-F5344CB8AC3E}">
        <p14:creationId xmlns:p14="http://schemas.microsoft.com/office/powerpoint/2010/main" val="182290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nhswalesleadershipportal.heiw.wales/events/a504034a-1de0-4706-9f15-11f13b2f579b/overview" TargetMode="External"/><Relationship Id="rId3" Type="http://schemas.openxmlformats.org/officeDocument/2006/relationships/hyperlink" Target="https://nhswalesleadershipportal.heiw.wales/" TargetMode="External"/><Relationship Id="rId7" Type="http://schemas.openxmlformats.org/officeDocument/2006/relationships/hyperlink" Target="https://nhswalesleadershipportal.heiw.wales/repository/resource/7ce675bb-8820-4313-95b1-dddb580b3f83/en/overview"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hswalesleadershipportal.heiw.wales/repository/resource/2bb59eb7-0eac-403c-96ec-b87950f9ab9c/en/overview" TargetMode="External"/><Relationship Id="rId11" Type="http://schemas.openxmlformats.org/officeDocument/2006/relationships/hyperlink" Target="https://www.theguardian.com/sport/2023/aug/14/compassion-better-performance-lionesses-england-sarina-wiegman?CMP=share_btn_link" TargetMode="External"/><Relationship Id="rId5" Type="http://schemas.openxmlformats.org/officeDocument/2006/relationships/hyperlink" Target="https://nhswalesleadershipportal.heiw.wales/repository/resource/f9760529-62cd-44f8-94c3-31b02468517c/en/overview" TargetMode="External"/><Relationship Id="rId10" Type="http://schemas.openxmlformats.org/officeDocument/2006/relationships/hyperlink" Target="https://nhswalesleadershipportal.heiw.wales/repository/resource/52cdbb18-e60d-47fc-b94c-548ae0c55c1a/en/overview" TargetMode="External"/><Relationship Id="rId4" Type="http://schemas.openxmlformats.org/officeDocument/2006/relationships/hyperlink" Target="https://nhswalesleadershipportal.heiw.wales/search?query=co-lead&amp;sort=relevance&amp;strict=0" TargetMode="External"/><Relationship Id="rId9" Type="http://schemas.openxmlformats.org/officeDocument/2006/relationships/hyperlink" Target="https://nhswalesleadershipportal.heiw.wales/repository/resource/5adeb093-1f65-463b-9244-82db62078a9e/en/overvie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1</a:t>
            </a:fld>
            <a:endParaRPr lang="en-GB"/>
          </a:p>
        </p:txBody>
      </p:sp>
    </p:spTree>
    <p:extLst>
      <p:ext uri="{BB962C8B-B14F-4D97-AF65-F5344CB8AC3E}">
        <p14:creationId xmlns:p14="http://schemas.microsoft.com/office/powerpoint/2010/main" val="3983261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Open Question </a:t>
            </a:r>
            <a:r>
              <a:rPr lang="en-GB" dirty="0"/>
              <a:t>– how many of you work across different teams where the members of that team change depending on shifts etc? How does it feel? Are there any disadvantages? What would they be?</a:t>
            </a:r>
          </a:p>
          <a:p>
            <a:endParaRPr lang="en-GB" dirty="0"/>
          </a:p>
          <a:p>
            <a:r>
              <a:rPr lang="en-GB" dirty="0"/>
              <a:t>In modern health and care services, the skills of ‘teaming’ that enable people to work in multiple teams or with a variety of team members who may be different across shifts are vital. – but it is also necessary for wellbeing and effectiveness to have stable membership of a home team. Dropping in and out of teams or rarely being part of a team with the same team members, undermines the sense of connection, community and belonging</a:t>
            </a:r>
          </a:p>
          <a:p>
            <a:endParaRPr lang="en-GB" dirty="0"/>
          </a:p>
          <a:p>
            <a:r>
              <a:rPr lang="en-GB" dirty="0"/>
              <a:t>Belonging to a home team enables:</a:t>
            </a:r>
          </a:p>
          <a:p>
            <a:endParaRPr lang="en-GB" dirty="0"/>
          </a:p>
          <a:p>
            <a:pPr marL="171450" indent="-171450">
              <a:buFont typeface="Arial" panose="020B0604020202020204" pitchFamily="34" charset="0"/>
              <a:buChar char="•"/>
            </a:pPr>
            <a:r>
              <a:rPr lang="en-GB" dirty="0"/>
              <a:t>Involvement in quality improvement initiatives</a:t>
            </a:r>
          </a:p>
          <a:p>
            <a:pPr marL="171450" indent="-171450">
              <a:buFont typeface="Arial" panose="020B0604020202020204" pitchFamily="34" charset="0"/>
              <a:buChar char="•"/>
            </a:pPr>
            <a:r>
              <a:rPr lang="en-GB" dirty="0"/>
              <a:t>A sense of belonging and social support</a:t>
            </a:r>
          </a:p>
          <a:p>
            <a:pPr marL="171450" indent="-171450">
              <a:buFont typeface="Arial" panose="020B0604020202020204" pitchFamily="34" charset="0"/>
              <a:buChar char="•"/>
            </a:pPr>
            <a:r>
              <a:rPr lang="en-GB" dirty="0"/>
              <a:t>A space to discuss challenges, difficulties and frustrations</a:t>
            </a:r>
          </a:p>
          <a:p>
            <a:pPr marL="171450" indent="-171450">
              <a:buFont typeface="Arial" panose="020B0604020202020204" pitchFamily="34" charset="0"/>
              <a:buChar char="•"/>
            </a:pPr>
            <a:r>
              <a:rPr lang="en-GB" dirty="0"/>
              <a:t>Opportunity for appreciation and recognition</a:t>
            </a:r>
          </a:p>
          <a:p>
            <a:pPr marL="171450" indent="-171450">
              <a:buFont typeface="Arial" panose="020B0604020202020204" pitchFamily="34" charset="0"/>
              <a:buChar char="•"/>
            </a:pPr>
            <a:r>
              <a:rPr lang="en-GB" dirty="0"/>
              <a:t>Clarification of roles and responsibilities</a:t>
            </a:r>
          </a:p>
          <a:p>
            <a:pPr marL="171450" indent="-171450">
              <a:buFont typeface="Arial" panose="020B0604020202020204" pitchFamily="34" charset="0"/>
              <a:buChar char="•"/>
            </a:pPr>
            <a:r>
              <a:rPr lang="en-GB" dirty="0"/>
              <a:t>Peer coaching and mentoring </a:t>
            </a:r>
          </a:p>
          <a:p>
            <a:pPr marL="171450" indent="-171450">
              <a:buFont typeface="Arial" panose="020B0604020202020204" pitchFamily="34" charset="0"/>
              <a:buChar char="•"/>
            </a:pPr>
            <a:r>
              <a:rPr lang="en-GB" dirty="0"/>
              <a:t>Professional development</a:t>
            </a:r>
          </a:p>
          <a:p>
            <a:pPr marL="171450" indent="-171450">
              <a:buFont typeface="Arial" panose="020B0604020202020204" pitchFamily="34" charset="0"/>
              <a:buChar char="•"/>
            </a:pPr>
            <a:r>
              <a:rPr lang="en-GB" dirty="0"/>
              <a:t>Leadership Development and teamwork training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35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Working un teams is vital for health and social care quality but there is also good evidence that those working in supportive ‘real teams’ with good team leadership, have significantly lower levels of stress than dysfunctional or ‘pseudo’ team in health and social care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more people working in ‘real teams; in a healthcare organisation, the lower levels of stress, errors, injury, harassment, bullying and violence against staff, staff absenteeism, (in the acute sector) patient mortality, and higher levels of patient satisfaction.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quality of teamworking and inter-team working in the UK is often poor. The basic mechanisms of effective team working are often not in place in our organisations, even through there is extensive international research that consistently identifies what is required to have effective teams in health and social care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Successive enquiries into failings in healthcare nationally and internationally identify culture and teams work as fundamental to success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11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3</a:t>
            </a:r>
          </a:p>
          <a:p>
            <a:endParaRPr lang="en-GB" dirty="0"/>
          </a:p>
          <a:p>
            <a:pPr marL="285750" indent="-285750" fontAlgn="base">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Individual exercise - - participants to read the 4 statements form slide (or exercise sheet) and rate their team out of 5 (5 being good)</a:t>
            </a:r>
            <a:endParaRPr lang="en-GB" sz="1800" dirty="0">
              <a:effectLst/>
              <a:latin typeface="Times New Roman" panose="02020603050405020304" pitchFamily="18" charset="0"/>
              <a:ea typeface="Times New Roman" panose="02020603050405020304" pitchFamily="18" charset="0"/>
            </a:endParaRPr>
          </a:p>
          <a:p>
            <a:pPr marL="285750" indent="-285750" fontAlgn="base">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285750" indent="-285750" fontAlgn="base">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Ask for one thing that could be done to improve their team climate.</a:t>
            </a:r>
            <a:endParaRPr lang="en-GB" sz="1800" dirty="0">
              <a:effectLst/>
              <a:latin typeface="Times New Roman" panose="02020603050405020304" pitchFamily="18" charset="0"/>
              <a:ea typeface="Times New Roman" panose="02020603050405020304" pitchFamily="18" charset="0"/>
            </a:endParaRPr>
          </a:p>
          <a:p>
            <a:pPr marL="285750" indent="-285750" fontAlgn="base">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Discuss in plenary and explore ideas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31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4 – Psychological safety </a:t>
            </a:r>
          </a:p>
          <a:p>
            <a:endParaRPr lang="en-GB" dirty="0"/>
          </a:p>
          <a:p>
            <a:r>
              <a:rPr lang="en-GB" dirty="0"/>
              <a:t>In groups or pairs, discuss what you think are the elements that nurture psychological safety in teams? Provide the exercise sheet for participants to record their thoughts.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540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 </a:t>
            </a:r>
            <a:r>
              <a:rPr lang="en-GB" b="1" dirty="0"/>
              <a:t>Shared vision, values and objectives </a:t>
            </a:r>
            <a:r>
              <a:rPr lang="en-GB" dirty="0"/>
              <a:t>– compassionate leadership is focused on ensuring a clear shared vision of working to provide high-quality care and support to those we serve. When a team has a clear shared vision of its purpose, team members are united around an inspiring direction for their work.  Clear, shared values is also helpful to ensure that team members have agreed how they should work together, by committing for example, to mutual respect, to valuing all members contributions and to compassion, honesty and support.  A way of achieving this agreement is to ask teams to agree on ‘five things we must always do and 5 things we must never do. Equally important to sense of purpose is translating the vision into a limited number of clear, agreed and challenging goals or objectives – no more than 4-6 challenging goals or objectives aligned to the vision of the team and agreed by team members not imposed.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b="1" dirty="0"/>
              <a:t>Reflexivity, learning and innovation </a:t>
            </a:r>
            <a:r>
              <a:rPr lang="en-GB" dirty="0"/>
              <a:t>– compassionate leadership will help create psychologically safe teams by encouraging members to:</a:t>
            </a:r>
          </a:p>
          <a:p>
            <a:pPr marL="628650" lvl="1" indent="-171450">
              <a:buFont typeface="Arial" panose="020B0604020202020204" pitchFamily="34" charset="0"/>
              <a:buChar char="•"/>
            </a:pPr>
            <a:r>
              <a:rPr lang="en-GB" dirty="0"/>
              <a:t>Share learning, including about errors and near misses</a:t>
            </a:r>
          </a:p>
          <a:p>
            <a:pPr marL="628650" lvl="1" indent="-171450">
              <a:buFont typeface="Arial" panose="020B0604020202020204" pitchFamily="34" charset="0"/>
              <a:buChar char="•"/>
            </a:pPr>
            <a:r>
              <a:rPr lang="en-GB" dirty="0"/>
              <a:t>Avoid unnecessary blaming</a:t>
            </a:r>
          </a:p>
          <a:p>
            <a:pPr marL="628650" lvl="1" indent="-171450">
              <a:buFont typeface="Arial" panose="020B0604020202020204" pitchFamily="34" charset="0"/>
              <a:buChar char="•"/>
            </a:pPr>
            <a:r>
              <a:rPr lang="en-GB" dirty="0"/>
              <a:t>Improve the quality of their work through regular reviews of working methods</a:t>
            </a:r>
          </a:p>
          <a:p>
            <a:pPr marL="628650" lvl="1" indent="-171450">
              <a:buFont typeface="Arial" panose="020B0604020202020204" pitchFamily="34" charset="0"/>
              <a:buChar char="•"/>
            </a:pPr>
            <a:r>
              <a:rPr lang="en-GB" dirty="0"/>
              <a:t>Develop and implement ideas to improve quality</a:t>
            </a:r>
          </a:p>
          <a:p>
            <a:pPr marL="628650" lvl="1" indent="-171450">
              <a:buFont typeface="Arial" panose="020B0604020202020204" pitchFamily="34" charset="0"/>
              <a:buChar char="•"/>
            </a:pPr>
            <a:r>
              <a:rPr lang="en-GB" dirty="0"/>
              <a:t>Support others in implementing ideas for new and improved ways of working </a:t>
            </a:r>
          </a:p>
          <a:p>
            <a:pPr marL="171450" lvl="0" indent="-171450">
              <a:buFont typeface="Arial" panose="020B0604020202020204" pitchFamily="34" charset="0"/>
              <a:buChar char="•"/>
            </a:pPr>
            <a:r>
              <a:rPr lang="en-GB" dirty="0"/>
              <a:t>To sustain psychological safety in teams, team members must be compassionate in their interactions with each other and they must commit to:</a:t>
            </a:r>
          </a:p>
          <a:p>
            <a:pPr marL="628650" lvl="1" indent="-171450">
              <a:buFont typeface="Arial" panose="020B0604020202020204" pitchFamily="34" charset="0"/>
              <a:buChar char="•"/>
            </a:pPr>
            <a:r>
              <a:rPr lang="en-GB" dirty="0"/>
              <a:t>Paying attention to each other (listening with fascination</a:t>
            </a:r>
          </a:p>
          <a:p>
            <a:pPr marL="628650" lvl="1" indent="-171450">
              <a:buFont typeface="Arial" panose="020B0604020202020204" pitchFamily="34" charset="0"/>
              <a:buChar char="•"/>
            </a:pPr>
            <a:r>
              <a:rPr lang="en-GB" dirty="0"/>
              <a:t>Developing mutual understanding </a:t>
            </a:r>
          </a:p>
          <a:p>
            <a:pPr marL="628650" lvl="1" indent="-171450">
              <a:buFont typeface="Arial" panose="020B0604020202020204" pitchFamily="34" charset="0"/>
              <a:buChar char="•"/>
            </a:pPr>
            <a:r>
              <a:rPr lang="en-GB" dirty="0"/>
              <a:t>Being empathetic and caring</a:t>
            </a:r>
          </a:p>
          <a:p>
            <a:pPr marL="628650" lvl="1" indent="-171450">
              <a:buFont typeface="Arial" panose="020B0604020202020204" pitchFamily="34" charset="0"/>
              <a:buChar char="•"/>
            </a:pPr>
            <a:r>
              <a:rPr lang="en-GB" dirty="0"/>
              <a:t>Practically supporting each other </a:t>
            </a:r>
          </a:p>
          <a:p>
            <a:pPr marL="171450" lvl="0" indent="-171450">
              <a:buFont typeface="Arial" panose="020B0604020202020204" pitchFamily="34" charset="0"/>
              <a:buChar char="•"/>
            </a:pPr>
            <a:r>
              <a:rPr lang="en-GB" dirty="0"/>
              <a:t>In safe environments there are higher levels of learning and innovation – Blaming cultures in contrast are fearful, inhibit compassion and prevent learning </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Frequent, positive contact </a:t>
            </a:r>
            <a:r>
              <a:rPr lang="en-GB" dirty="0"/>
              <a:t>– compassionate leadership in teams involves being present with those we lead and helping them be present with each other. Team members feel safer with each other when they meet, interact, chart, share coffee or lunch together and simply engage. Face to face is the richest form of human contact. </a:t>
            </a:r>
          </a:p>
          <a:p>
            <a:pPr marL="171450" lvl="0"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Valuing diversity, difference and positive conflict </a:t>
            </a:r>
            <a:r>
              <a:rPr lang="en-GB" dirty="0"/>
              <a:t>– If leadership in teams is not inclusive, it is not compassionate. Teams composed of people with differing professional and demographic backgrounds and diverse knowledge, skills, experience and abilities are more likely to develop and implement quality improvements or new ways of doing things. This is because they bring usefully differing perspectives on the issues to the group. But generally high diversity leads to team innovation only when the team feels psychologically safe.</a:t>
            </a:r>
          </a:p>
          <a:p>
            <a:pPr marL="171450" lvl="0" indent="-171450">
              <a:buFont typeface="Arial" panose="020B0604020202020204" pitchFamily="34" charset="0"/>
              <a:buChar char="•"/>
            </a:pPr>
            <a:r>
              <a:rPr lang="en-GB" dirty="0"/>
              <a:t>Chronic interpersonal conflict is almost always destructive and prevents teams from delivering high-quality compassionate care. Chronic interpersonal conflicts must therefore be compassionately confronted and prevented within teams, and this is a responsibility of all team members.</a:t>
            </a:r>
          </a:p>
          <a:p>
            <a:pPr marL="171450" lvl="0"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Mutual support, compassion and humility </a:t>
            </a:r>
            <a:r>
              <a:rPr lang="en-GB" dirty="0"/>
              <a:t>– the need for belonging reflects our desire to feel and be connected to others – to feel valued, respected and supported in teams and organisations and to care and be cared for in these contexts. It is met by working in nurturing teams and in cultures and climates that reinforce the sense of relatedness. Health and care jobs are stressful occupations for obvious reasons. What helps people manage that stress is the support, camaraderie, god humour and compassion of colleagues. The support of colleagues buffer people from the stresses they experience at work, helping them to be clear about their work roles, helping them to cope with difficult working experiences and buffering them from the wider organisational factors that cause irritation and stress </a:t>
            </a:r>
          </a:p>
          <a:p>
            <a:pPr marL="171450" lvl="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02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Taken from the Five dysfunctions of a team -  Patrick Lencioni</a:t>
            </a:r>
          </a:p>
          <a:p>
            <a:endParaRPr lang="en-GB" dirty="0"/>
          </a:p>
          <a:p>
            <a:pPr algn="just"/>
            <a:r>
              <a:rPr lang="en-GB" b="1" i="0" dirty="0">
                <a:solidFill>
                  <a:srgbClr val="2E2E2E"/>
                </a:solidFill>
                <a:effectLst/>
                <a:latin typeface="Open Sans" panose="020B0606030504020204" pitchFamily="34" charset="0"/>
              </a:rPr>
              <a:t>Trust:</a:t>
            </a:r>
            <a:r>
              <a:rPr lang="en-GB" b="0" i="0" dirty="0">
                <a:solidFill>
                  <a:srgbClr val="2E2E2E"/>
                </a:solidFill>
                <a:effectLst/>
                <a:latin typeface="Open Sans" panose="020B0606030504020204" pitchFamily="34" charset="0"/>
              </a:rPr>
              <a:t> At the bottom of the pyramid is the absence of trust, when team members feel they cannot show their weaknesses, resulting in a reluctance to be vulnerable. Members of the team will be reluctant to admit their mistakes and ask for help.</a:t>
            </a:r>
          </a:p>
          <a:p>
            <a:pPr algn="just"/>
            <a:br>
              <a:rPr lang="en-GB" b="0" i="0" dirty="0">
                <a:solidFill>
                  <a:srgbClr val="2E2E2E"/>
                </a:solidFill>
                <a:effectLst/>
                <a:latin typeface="Open Sans" panose="020B0606030504020204" pitchFamily="34" charset="0"/>
              </a:rPr>
            </a:br>
            <a:endParaRPr lang="en-GB" b="0" i="0" dirty="0">
              <a:solidFill>
                <a:srgbClr val="2E2E2E"/>
              </a:solidFill>
              <a:effectLst/>
              <a:latin typeface="Open Sans" panose="020B0606030504020204" pitchFamily="34" charset="0"/>
            </a:endParaRPr>
          </a:p>
          <a:p>
            <a:pPr algn="just"/>
            <a:r>
              <a:rPr lang="en-GB" b="1" i="0" dirty="0">
                <a:solidFill>
                  <a:srgbClr val="2E2E2E"/>
                </a:solidFill>
                <a:effectLst/>
                <a:latin typeface="Open Sans" panose="020B0606030504020204" pitchFamily="34" charset="0"/>
              </a:rPr>
              <a:t>Conflict:</a:t>
            </a:r>
            <a:r>
              <a:rPr lang="en-GB" b="0" i="0" dirty="0">
                <a:solidFill>
                  <a:srgbClr val="2E2E2E"/>
                </a:solidFill>
                <a:effectLst/>
                <a:latin typeface="Open Sans" panose="020B0606030504020204" pitchFamily="34" charset="0"/>
              </a:rPr>
              <a:t> Lack of trust causes team members to be afraid of conflict, which prevents them from engaging in debates or voicing their opinions openly. In order to achieve superior results, the team completely avoids conflicts.</a:t>
            </a:r>
          </a:p>
          <a:p>
            <a:pPr algn="just"/>
            <a:br>
              <a:rPr lang="en-GB" b="0" i="0" dirty="0">
                <a:solidFill>
                  <a:srgbClr val="2E2E2E"/>
                </a:solidFill>
                <a:effectLst/>
                <a:latin typeface="Open Sans" panose="020B0606030504020204" pitchFamily="34" charset="0"/>
              </a:rPr>
            </a:br>
            <a:endParaRPr lang="en-GB" b="0" i="0" dirty="0">
              <a:solidFill>
                <a:srgbClr val="2E2E2E"/>
              </a:solidFill>
              <a:effectLst/>
              <a:latin typeface="Open Sans" panose="020B0606030504020204" pitchFamily="34" charset="0"/>
            </a:endParaRPr>
          </a:p>
          <a:p>
            <a:pPr algn="just"/>
            <a:r>
              <a:rPr lang="en-GB" b="1" i="0" dirty="0">
                <a:solidFill>
                  <a:srgbClr val="2E2E2E"/>
                </a:solidFill>
                <a:effectLst/>
                <a:latin typeface="Open Sans" panose="020B0606030504020204" pitchFamily="34" charset="0"/>
              </a:rPr>
              <a:t>Commitment: </a:t>
            </a:r>
            <a:r>
              <a:rPr lang="en-GB" b="0" i="0" dirty="0">
                <a:solidFill>
                  <a:srgbClr val="2E2E2E"/>
                </a:solidFill>
                <a:effectLst/>
                <a:latin typeface="Open Sans" panose="020B0606030504020204" pitchFamily="34" charset="0"/>
              </a:rPr>
              <a:t>Conflict fear leads to a lack of commitment. In an environment of ambiguity, team members don't feel committed to the same as they haven't bought into the decisions.</a:t>
            </a:r>
          </a:p>
          <a:p>
            <a:pPr algn="just"/>
            <a:br>
              <a:rPr lang="en-GB" b="0" i="0" dirty="0">
                <a:solidFill>
                  <a:srgbClr val="2E2E2E"/>
                </a:solidFill>
                <a:effectLst/>
                <a:latin typeface="Open Sans" panose="020B0606030504020204" pitchFamily="34" charset="0"/>
              </a:rPr>
            </a:br>
            <a:endParaRPr lang="en-GB" b="0" i="0" dirty="0">
              <a:solidFill>
                <a:srgbClr val="2E2E2E"/>
              </a:solidFill>
              <a:effectLst/>
              <a:latin typeface="Open Sans" panose="020B0606030504020204" pitchFamily="34" charset="0"/>
            </a:endParaRPr>
          </a:p>
          <a:p>
            <a:pPr algn="just"/>
            <a:r>
              <a:rPr lang="en-GB" b="1" i="0" dirty="0">
                <a:solidFill>
                  <a:srgbClr val="2E2E2E"/>
                </a:solidFill>
                <a:effectLst/>
                <a:latin typeface="Open Sans" panose="020B0606030504020204" pitchFamily="34" charset="0"/>
              </a:rPr>
              <a:t>Accountability:</a:t>
            </a:r>
            <a:r>
              <a:rPr lang="en-GB" b="0" i="0" dirty="0">
                <a:solidFill>
                  <a:srgbClr val="2E2E2E"/>
                </a:solidFill>
                <a:effectLst/>
                <a:latin typeface="Open Sans" panose="020B0606030504020204" pitchFamily="34" charset="0"/>
              </a:rPr>
              <a:t> When team members lack commitment, they do not hold one another accountable. People won't hold their peers too accountable if they don't believe in the decision.</a:t>
            </a:r>
          </a:p>
          <a:p>
            <a:pPr algn="just"/>
            <a:br>
              <a:rPr lang="en-GB" b="0" i="0" dirty="0">
                <a:solidFill>
                  <a:srgbClr val="2E2E2E"/>
                </a:solidFill>
                <a:effectLst/>
                <a:latin typeface="Open Sans" panose="020B0606030504020204" pitchFamily="34" charset="0"/>
              </a:rPr>
            </a:br>
            <a:endParaRPr lang="en-GB" b="0" i="0" dirty="0">
              <a:solidFill>
                <a:srgbClr val="2E2E2E"/>
              </a:solidFill>
              <a:effectLst/>
              <a:latin typeface="Open Sans" panose="020B0606030504020204" pitchFamily="34" charset="0"/>
            </a:endParaRPr>
          </a:p>
          <a:p>
            <a:pPr algn="just"/>
            <a:r>
              <a:rPr lang="en-GB" b="1" i="0" dirty="0">
                <a:solidFill>
                  <a:srgbClr val="2E2E2E"/>
                </a:solidFill>
                <a:effectLst/>
                <a:latin typeface="Open Sans" panose="020B0606030504020204" pitchFamily="34" charset="0"/>
              </a:rPr>
              <a:t>Results:</a:t>
            </a:r>
            <a:r>
              <a:rPr lang="en-GB" b="0" i="0" dirty="0">
                <a:solidFill>
                  <a:srgbClr val="2E2E2E"/>
                </a:solidFill>
                <a:effectLst/>
                <a:latin typeface="Open Sans" panose="020B0606030504020204" pitchFamily="34" charset="0"/>
              </a:rPr>
              <a:t> Team members will put their own interests (ego, recognition, career development, etc.) ahead of the team's goals if they don't feel accountable. As a result, the team loses sight of itself and the company suffers.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523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15284705-5881-44EB-AE57-DA6675476467}" type="slidenum">
              <a:rPr lang="en-GB" smtClean="0"/>
              <a:t>16</a:t>
            </a:fld>
            <a:endParaRPr lang="en-GB"/>
          </a:p>
        </p:txBody>
      </p:sp>
    </p:spTree>
    <p:extLst>
      <p:ext uri="{BB962C8B-B14F-4D97-AF65-F5344CB8AC3E}">
        <p14:creationId xmlns:p14="http://schemas.microsoft.com/office/powerpoint/2010/main" val="4174692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5</a:t>
            </a:r>
          </a:p>
          <a:p>
            <a:endParaRPr lang="en-GB" dirty="0"/>
          </a:p>
          <a:p>
            <a:r>
              <a:rPr lang="en-GB" dirty="0"/>
              <a:t>Individual work - Ask participants to record on the exercise sheet how they can embed or support the embedding of one of more principles in their team. </a:t>
            </a:r>
          </a:p>
          <a:p>
            <a:endParaRPr lang="en-GB" dirty="0"/>
          </a:p>
          <a:p>
            <a:r>
              <a:rPr lang="en-GB" dirty="0"/>
              <a:t>Explore responses in plenary.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796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How to access other team resources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Show Gwella resource page </a:t>
            </a:r>
            <a:r>
              <a:rPr lang="en-GB" dirty="0">
                <a:hlinkClick r:id="rId3"/>
              </a:rPr>
              <a:t>- Gwella HEIW Leadership Portal for Wales</a:t>
            </a:r>
            <a:endParaRPr lang="en-GB" dirty="0"/>
          </a:p>
          <a:p>
            <a:pPr marL="171450" indent="-171450">
              <a:buFont typeface="Arial" panose="020B0604020202020204" pitchFamily="34" charset="0"/>
              <a:buChar char="•"/>
            </a:pPr>
            <a:r>
              <a:rPr lang="en-GB" dirty="0"/>
              <a:t>Enter co-lead in search engine </a:t>
            </a:r>
            <a:r>
              <a:rPr lang="en-GB" dirty="0">
                <a:hlinkClick r:id="rId4"/>
              </a:rPr>
              <a:t>Search - Gwella HEIW Leadership Portal for Wales</a:t>
            </a:r>
            <a:endParaRPr lang="en-GB" dirty="0"/>
          </a:p>
          <a:p>
            <a:pPr marL="171450" indent="-171450">
              <a:buFont typeface="Arial" panose="020B0604020202020204" pitchFamily="34" charset="0"/>
              <a:buChar char="•"/>
            </a:pPr>
            <a:r>
              <a:rPr lang="en-GB" dirty="0"/>
              <a:t>Bring up co-lead and launch  </a:t>
            </a:r>
            <a:r>
              <a:rPr lang="en-GB" dirty="0">
                <a:hlinkClick r:id="rId5"/>
              </a:rPr>
              <a:t>Repository - Gwella HEIW Leadership Portal for Wales</a:t>
            </a:r>
            <a:endParaRPr lang="en-GB" dirty="0"/>
          </a:p>
          <a:p>
            <a:pPr marL="171450" indent="-171450">
              <a:buFont typeface="Arial" panose="020B0604020202020204" pitchFamily="34" charset="0"/>
              <a:buChar char="•"/>
            </a:pPr>
            <a:r>
              <a:rPr lang="en-GB" dirty="0"/>
              <a:t>Scroll down on co-lead to access more team resources </a:t>
            </a:r>
          </a:p>
          <a:p>
            <a:pPr marL="171450" indent="-171450">
              <a:buFont typeface="Arial" panose="020B0604020202020204" pitchFamily="34" charset="0"/>
              <a:buChar char="•"/>
            </a:pPr>
            <a:endParaRPr lang="en-GB" b="1" dirty="0"/>
          </a:p>
          <a:p>
            <a:pPr marL="0" indent="0">
              <a:buFont typeface="Arial" panose="020B0604020202020204" pitchFamily="34" charset="0"/>
              <a:buNone/>
            </a:pPr>
            <a:r>
              <a:rPr lang="en-GB" b="1" dirty="0"/>
              <a:t>Other resources: </a:t>
            </a:r>
          </a:p>
          <a:p>
            <a:pPr marL="171450" indent="-171450">
              <a:buFont typeface="Arial" panose="020B0604020202020204" pitchFamily="34" charset="0"/>
              <a:buChar char="•"/>
            </a:pPr>
            <a:r>
              <a:rPr lang="en-GB" dirty="0"/>
              <a:t>Supportive and effective Team work – Mark Rhodes </a:t>
            </a:r>
            <a:r>
              <a:rPr lang="en-GB" dirty="0">
                <a:hlinkClick r:id="rId6"/>
              </a:rPr>
              <a:t>Repository - Gwella HEIW Leadership Portal for Wales</a:t>
            </a:r>
            <a:endParaRPr lang="en-GB" dirty="0"/>
          </a:p>
          <a:p>
            <a:pPr marL="171450" indent="-171450">
              <a:buFont typeface="Arial" panose="020B0604020202020204" pitchFamily="34" charset="0"/>
              <a:buChar char="•"/>
            </a:pPr>
            <a:r>
              <a:rPr lang="en-GB" dirty="0"/>
              <a:t>Teamworking, Psychological Safety and Compassionate Leadership (Blog, Prof. </a:t>
            </a:r>
            <a:r>
              <a:rPr lang="en-GB" dirty="0" err="1"/>
              <a:t>M.A.West</a:t>
            </a:r>
            <a:r>
              <a:rPr lang="en-GB" dirty="0"/>
              <a:t>) </a:t>
            </a:r>
            <a:r>
              <a:rPr lang="en-GB" dirty="0">
                <a:hlinkClick r:id="rId7"/>
              </a:rPr>
              <a:t>Repository - Gwella HEIW Leadership Portal for Wales</a:t>
            </a:r>
            <a:endParaRPr lang="en-GB" dirty="0"/>
          </a:p>
          <a:p>
            <a:pPr marL="171450" indent="-171450">
              <a:buFont typeface="Arial" panose="020B0604020202020204" pitchFamily="34" charset="0"/>
              <a:buChar char="•"/>
            </a:pPr>
            <a:r>
              <a:rPr lang="en-GB" dirty="0"/>
              <a:t>Leading high performance teams to achieve alignment behind a vision – Wendy Derrick </a:t>
            </a:r>
            <a:r>
              <a:rPr lang="en-GB" dirty="0">
                <a:hlinkClick r:id="rId8"/>
              </a:rPr>
              <a:t>Expert Leadership Series: Leading High Performance Teams to Achieve Alignment Behind a Vision - Gwella HEIW Leadership Portal for Wales</a:t>
            </a:r>
            <a:endParaRPr lang="en-GB" dirty="0"/>
          </a:p>
          <a:p>
            <a:pPr marL="171450" indent="-171450">
              <a:buFont typeface="Arial" panose="020B0604020202020204" pitchFamily="34" charset="0"/>
              <a:buChar char="•"/>
            </a:pPr>
            <a:r>
              <a:rPr lang="en-GB" dirty="0"/>
              <a:t>Having your first ‘difficult; conversation – The institute of Leadership and Management </a:t>
            </a:r>
            <a:r>
              <a:rPr lang="en-GB" dirty="0">
                <a:hlinkClick r:id="rId9"/>
              </a:rPr>
              <a:t>Repository - Gwella HEIW Leadership Portal for Wales</a:t>
            </a:r>
            <a:endParaRPr lang="en-GB" dirty="0"/>
          </a:p>
          <a:p>
            <a:pPr marL="171450" indent="-171450">
              <a:buFont typeface="Arial" panose="020B0604020202020204" pitchFamily="34" charset="0"/>
              <a:buChar char="•"/>
            </a:pPr>
            <a:r>
              <a:rPr lang="en-GB" dirty="0"/>
              <a:t>How to be fearless – the high performance podcast – Dr Pippa Grange </a:t>
            </a:r>
            <a:r>
              <a:rPr lang="en-GB" dirty="0">
                <a:hlinkClick r:id="rId10"/>
              </a:rPr>
              <a:t>Repository - Gwella HEIW Leadership Portal for Wales</a:t>
            </a:r>
            <a:endParaRPr lang="en-GB" dirty="0"/>
          </a:p>
          <a:p>
            <a:pPr marL="171450" indent="-171450">
              <a:buFont typeface="Arial" panose="020B0604020202020204" pitchFamily="34" charset="0"/>
              <a:buChar char="•"/>
            </a:pPr>
            <a:r>
              <a:rPr lang="en-GB" dirty="0"/>
              <a:t>Compassion can produce better performance – just </a:t>
            </a:r>
            <a:r>
              <a:rPr lang="en-GB" dirty="0" err="1"/>
              <a:t>looki</a:t>
            </a:r>
            <a:r>
              <a:rPr lang="en-GB" dirty="0"/>
              <a:t> at the Lionesses – Cath Bishop </a:t>
            </a:r>
            <a:r>
              <a:rPr lang="en-GB" dirty="0" err="1"/>
              <a:t>Guradian</a:t>
            </a:r>
            <a:r>
              <a:rPr lang="en-GB" dirty="0"/>
              <a:t> article </a:t>
            </a:r>
            <a:r>
              <a:rPr lang="en-GB" sz="1800" u="sng" dirty="0">
                <a:solidFill>
                  <a:srgbClr val="0000FF"/>
                </a:solidFill>
                <a:effectLst/>
                <a:latin typeface="Calibri" panose="020F0502020204030204" pitchFamily="34" charset="0"/>
                <a:ea typeface="Calibri" panose="020F0502020204030204" pitchFamily="34" charset="0"/>
                <a:hlinkClick r:id="rId11"/>
              </a:rPr>
              <a:t>https://www.theguardian.com/sport/2023/aug/14/compassion-better-performance-lionesses-england-sarina-wiegman?CMP=share_btn_link</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981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15284705-5881-44EB-AE57-DA6675476467}" type="slidenum">
              <a:rPr lang="en-GB" smtClean="0"/>
              <a:t>19</a:t>
            </a:fld>
            <a:endParaRPr lang="en-GB"/>
          </a:p>
        </p:txBody>
      </p:sp>
    </p:spTree>
    <p:extLst>
      <p:ext uri="{BB962C8B-B14F-4D97-AF65-F5344CB8AC3E}">
        <p14:creationId xmlns:p14="http://schemas.microsoft.com/office/powerpoint/2010/main" val="9097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84705-5881-44EB-AE57-DA6675476467}" type="slidenum">
              <a:rPr lang="en-GB" smtClean="0"/>
              <a:t>2</a:t>
            </a:fld>
            <a:endParaRPr lang="en-GB"/>
          </a:p>
        </p:txBody>
      </p:sp>
    </p:spTree>
    <p:extLst>
      <p:ext uri="{BB962C8B-B14F-4D97-AF65-F5344CB8AC3E}">
        <p14:creationId xmlns:p14="http://schemas.microsoft.com/office/powerpoint/2010/main" val="339255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1 - </a:t>
            </a:r>
            <a:r>
              <a:rPr lang="en-GB" sz="1800" b="1" dirty="0">
                <a:effectLst/>
                <a:latin typeface="Arial" panose="020B0604020202020204" pitchFamily="34" charset="0"/>
                <a:ea typeface="Calibri" panose="020F0502020204030204" pitchFamily="34" charset="0"/>
              </a:rPr>
              <a:t> Individual / pairs (Exercise sheet 1)</a:t>
            </a:r>
            <a:endParaRPr lang="en-GB" sz="1800" b="1" dirty="0">
              <a:effectLst/>
              <a:latin typeface="Times New Roman" panose="02020603050405020304" pitchFamily="18" charset="0"/>
              <a:ea typeface="Times New Roman" panose="02020603050405020304" pitchFamily="18" charset="0"/>
            </a:endParaRPr>
          </a:p>
          <a:p>
            <a:pPr fontAlgn="base"/>
            <a:r>
              <a:rPr lang="en-GB" sz="1800" dirty="0">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pPr fontAlgn="base"/>
            <a:r>
              <a:rPr lang="en-GB" sz="1800" dirty="0">
                <a:effectLst/>
                <a:latin typeface="Arial" panose="020B0604020202020204" pitchFamily="34" charset="0"/>
                <a:ea typeface="Calibri" panose="020F0502020204030204" pitchFamily="34" charset="0"/>
              </a:rPr>
              <a:t>Reflect on the most effective team you have worked in and the least effective team. What are the key characteristics of effective teams?</a:t>
            </a:r>
            <a:br>
              <a:rPr lang="en-GB" sz="1800" dirty="0">
                <a:effectLst/>
                <a:latin typeface="Arial" panose="020B0604020202020204" pitchFamily="34" charset="0"/>
                <a:ea typeface="Calibri" panose="020F0502020204030204" pitchFamily="34" charset="0"/>
              </a:rPr>
            </a:br>
            <a:r>
              <a:rPr lang="en-GB" sz="1800" dirty="0">
                <a:effectLst/>
                <a:latin typeface="Arial" panose="020B0604020202020204" pitchFamily="34" charset="0"/>
                <a:ea typeface="Calibri" panose="020F0502020204030204" pitchFamily="34" charset="0"/>
              </a:rPr>
              <a:t>Share in small groups and summarise key themes for feedback in plenary noting / summarising key themes emerging</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77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need for belonging reflects our human desire to feel and be connected to others  - to feel included, values, respected and supported in teams and organisations and to care and be cared for in those contexts.</a:t>
            </a:r>
          </a:p>
          <a:p>
            <a:pPr marL="171450" indent="-171450">
              <a:buFont typeface="Arial" panose="020B0604020202020204" pitchFamily="34" charset="0"/>
              <a:buChar char="•"/>
            </a:pPr>
            <a:r>
              <a:rPr lang="en-GB" dirty="0"/>
              <a:t>There is abundant evidence to show that support from colleagues enables people to thieve in their work, helps them cope with difficult work experiences, and buffers them from the wider organisational factors that cause irritation and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Exclusion, discriminations, bullying, incivility and chronic conflict have the opposite effect. The support of health and social care colleagues for each other in teams has been movingly evident during the pandemic enabling most to cope successfully in very challenging times </a:t>
            </a:r>
          </a:p>
          <a:p>
            <a:pPr marL="171450" indent="-171450">
              <a:buFont typeface="Arial" panose="020B0604020202020204" pitchFamily="34" charset="0"/>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16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Evidence </a:t>
            </a:r>
          </a:p>
          <a:p>
            <a:pPr marL="0" indent="0">
              <a:buFont typeface="Arial" panose="020B0604020202020204" pitchFamily="34" charset="0"/>
              <a:buNone/>
            </a:pPr>
            <a:endParaRPr lang="en-GB" b="1" dirty="0"/>
          </a:p>
          <a:p>
            <a:pPr marL="171450" indent="-171450">
              <a:buFont typeface="Arial" panose="020B0604020202020204" pitchFamily="34" charset="0"/>
              <a:buChar char="•"/>
            </a:pPr>
            <a:r>
              <a:rPr lang="en-GB" dirty="0"/>
              <a:t>A review of the literature suggests that team working in healthcare is associated positively with a range of patient outcomes and echoes' previous review conclusions that that good team working reduced errors in patient care and improved quality (West M.A. &amp; Anderson, (1996) Innovation in top management teams. Journal of applied psychology 81(6), 680-693)</a:t>
            </a:r>
          </a:p>
          <a:p>
            <a:endParaRPr lang="en-GB" dirty="0"/>
          </a:p>
          <a:p>
            <a:pPr marL="171450" indent="-171450">
              <a:buFont typeface="Arial" panose="020B0604020202020204" pitchFamily="34" charset="0"/>
              <a:buChar char="•"/>
            </a:pPr>
            <a:r>
              <a:rPr lang="en-GB" dirty="0"/>
              <a:t>A review of team working in intensive care settings concluded that working in teams can significantly reduce the level of errors and promote learning and quality improvement  in intensive care units (West M.A. &amp; Anderson, (1992) Innovation, cultural values and the management of change in British hospitals. Work and stress, 6(3), 293-310</a:t>
            </a:r>
          </a:p>
          <a:p>
            <a:endParaRPr lang="en-GB" dirty="0"/>
          </a:p>
          <a:p>
            <a:pPr marL="171450" indent="-171450">
              <a:buFont typeface="Arial" panose="020B0604020202020204" pitchFamily="34" charset="0"/>
              <a:buChar char="•"/>
            </a:pPr>
            <a:r>
              <a:rPr lang="en-GB" dirty="0"/>
              <a:t>There is evidence that poor team working leads to medical errors, while good team working prevents them. Researchers have found that medical errors were often a result  of poor teamwork and status hierarchies with reluctance by lower level; team members to challenge the decisions of more senior team members  (West M.A. &amp; </a:t>
            </a:r>
            <a:r>
              <a:rPr lang="en-GB" dirty="0" err="1"/>
              <a:t>Coia</a:t>
            </a:r>
            <a:r>
              <a:rPr lang="en-GB" dirty="0"/>
              <a:t>, D.D. (2019) Caring for Doctors, Caring for Patients. London: General Medical Council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98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Evidence </a:t>
            </a:r>
          </a:p>
          <a:p>
            <a:pPr marL="0" indent="0">
              <a:buFont typeface="Arial" panose="020B0604020202020204" pitchFamily="34" charset="0"/>
              <a:buNone/>
            </a:pPr>
            <a:endParaRPr lang="en-GB" b="1" dirty="0"/>
          </a:p>
          <a:p>
            <a:pPr marL="171450" indent="-171450">
              <a:buFont typeface="Arial" panose="020B0604020202020204" pitchFamily="34" charset="0"/>
              <a:buChar char="•"/>
            </a:pPr>
            <a:r>
              <a:rPr lang="en-GB" dirty="0"/>
              <a:t>A review of the literature suggests that team working in healthcare is associated positively with a range of patient outcomes and echoes' previous review conclusions that that good team working reduced errors in patient care and improved quality (West M.A. &amp; Anderson, (1996) Innovation in top management teams. Journal of applied psychology 81(6), 680-693)</a:t>
            </a:r>
          </a:p>
          <a:p>
            <a:endParaRPr lang="en-GB" dirty="0"/>
          </a:p>
          <a:p>
            <a:pPr marL="171450" indent="-171450">
              <a:buFont typeface="Arial" panose="020B0604020202020204" pitchFamily="34" charset="0"/>
              <a:buChar char="•"/>
            </a:pPr>
            <a:r>
              <a:rPr lang="en-GB" dirty="0"/>
              <a:t>A review of team working in intensive care settings concluded that working in teams can significantly reduce the level of errors and promote learning and quality improvement  in intensive care units (West M.A. &amp; Anderson, (1992) Innovation, cultural values and the management of change in British hospitals. Work and stress, 6(3), 293-310</a:t>
            </a:r>
          </a:p>
          <a:p>
            <a:endParaRPr lang="en-GB" dirty="0"/>
          </a:p>
          <a:p>
            <a:pPr marL="171450" indent="-171450">
              <a:buFont typeface="Arial" panose="020B0604020202020204" pitchFamily="34" charset="0"/>
              <a:buChar char="•"/>
            </a:pPr>
            <a:r>
              <a:rPr lang="en-GB" dirty="0"/>
              <a:t>There is evidence that poor team working leads to medical errors, while good team working prevents them. Researchers have found that medical errors were often a result  of poor teamwork and status hierarchies with reluctance by lower level; team members to challenge the decisions of more senior team members  (West M.A. &amp; </a:t>
            </a:r>
            <a:r>
              <a:rPr lang="en-GB" dirty="0" err="1"/>
              <a:t>Coia</a:t>
            </a:r>
            <a:r>
              <a:rPr lang="en-GB" dirty="0"/>
              <a:t>, D.D. (2019) Caring for Doctors, Caring for Patients. London: General Medical Council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70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we mean by effective teams?</a:t>
            </a:r>
          </a:p>
          <a:p>
            <a:endParaRPr lang="en-GB" dirty="0"/>
          </a:p>
          <a:p>
            <a:pPr marL="171450" indent="-171450">
              <a:buFont typeface="Arial" panose="020B0604020202020204" pitchFamily="34" charset="0"/>
              <a:buChar char="•"/>
            </a:pPr>
            <a:r>
              <a:rPr lang="en-GB" dirty="0"/>
              <a:t>The following slides explore this further, but as you can see from this data, only about 40% of NHS E staff working in the acute sector work in real teams. It will be really interesting to see how this compares to NHS Wales after the Staff survey in September 2023.</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Across the UK, between 50-60% work in pseudo teams – that means teams wit no clear shared objectives, teams that do not meet regularly to review performance and improvements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Real and effective teams have climates of </a:t>
            </a:r>
            <a:r>
              <a:rPr lang="en-GB" sz="1200" dirty="0"/>
              <a:t>psychological safety, shared team leadership, take time to review and improve and work cooperatively across boundaries with other teams and departments. What is the climate of your team? We’ll explore later.</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Shared leadership is prominent in real teams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Psychological safety ensures inclusion, care and value for team members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1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Exercise 2 – Real high performing teams (Exercise sheet 2)</a:t>
            </a:r>
          </a:p>
          <a:p>
            <a:endParaRPr lang="en-GB" b="1" dirty="0"/>
          </a:p>
          <a:p>
            <a:pPr marL="285750" indent="-285750" fontAlgn="base">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Individually, ask participants to review the dimensions of real high performing teams then apply the questions to their own team rating 1 to 5 (5 being high)​.</a:t>
            </a:r>
          </a:p>
          <a:p>
            <a:pPr marL="285750" indent="-285750" fontAlgn="base">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Ask participants to identify one thing they could do to help meet one of the dimensions </a:t>
            </a:r>
          </a:p>
          <a:p>
            <a:pPr marL="285750" indent="-285750" fontAlgn="base">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Discuss findings. </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6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Teams with these characteristics ensure greater role clarity for team members, provide high levels of social support, and buffer members form the negative and depleting effects of wider organisational demands.</a:t>
            </a:r>
          </a:p>
          <a:p>
            <a:endParaRPr lang="en-GB" dirty="0"/>
          </a:p>
          <a:p>
            <a:pPr marL="171450" indent="-171450">
              <a:buFont typeface="Arial" panose="020B0604020202020204" pitchFamily="34" charset="0"/>
              <a:buChar char="•"/>
            </a:pPr>
            <a:r>
              <a:rPr lang="en-GB" dirty="0"/>
              <a:t>Good team leadership also ensures connection and compassion across boundaries so that healthcare staff work together across professions to deliver high quality care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Where there are larger numbers of team members(as is typical on wards and in general practice), it becomes more difficult to manage team processes and communication, and so clear protocols and the concept of ‘teams within teams’ are required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modern health and care services, the skills of ‘Teaming’ enable people to work in multiple teams with a variety of team members who may be different across shifts are vita. But is </a:t>
            </a:r>
            <a:r>
              <a:rPr lang="en-GB" dirty="0" err="1"/>
              <a:t>is</a:t>
            </a:r>
            <a:r>
              <a:rPr lang="en-GB" dirty="0"/>
              <a:t> also necessary for wellbeing and effectiveness to have stable membership of a home team. Dropping in and out of teams or rarely being part of a team with the same team members, undermines the sense of connection, community and belonging.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84705-5881-44EB-AE57-DA6675476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327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A picture containing clipart&#10;&#10;Description automatically generated">
            <a:extLst>
              <a:ext uri="{FF2B5EF4-FFF2-40B4-BE49-F238E27FC236}">
                <a16:creationId xmlns:a16="http://schemas.microsoft.com/office/drawing/2014/main" id="{10158943-E643-4093-9E9C-EC1BF2661E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48" t="23701" r="18548" b="26227"/>
          <a:stretch/>
        </p:blipFill>
        <p:spPr>
          <a:xfrm>
            <a:off x="0" y="-1"/>
            <a:ext cx="12192000" cy="6858001"/>
          </a:xfrm>
          <a:prstGeom prst="rect">
            <a:avLst/>
          </a:prstGeom>
        </p:spPr>
      </p:pic>
      <p:sp>
        <p:nvSpPr>
          <p:cNvPr id="2" name="Title 1">
            <a:extLst>
              <a:ext uri="{FF2B5EF4-FFF2-40B4-BE49-F238E27FC236}">
                <a16:creationId xmlns:a16="http://schemas.microsoft.com/office/drawing/2014/main" id="{7B31F7F8-43DE-43B4-A96D-FA89EBA9AFB1}"/>
              </a:ext>
            </a:extLst>
          </p:cNvPr>
          <p:cNvSpPr>
            <a:spLocks noGrp="1"/>
          </p:cNvSpPr>
          <p:nvPr>
            <p:ph type="ctrTitle" hasCustomPrompt="1"/>
          </p:nvPr>
        </p:nvSpPr>
        <p:spPr>
          <a:xfrm>
            <a:off x="1524000" y="1122363"/>
            <a:ext cx="9144000" cy="2387600"/>
          </a:xfrm>
        </p:spPr>
        <p:txBody>
          <a:bodyPr anchor="b">
            <a:normAutofit/>
          </a:bodyPr>
          <a:lstStyle>
            <a:lvl1pPr algn="ctr">
              <a:defRPr sz="4000" b="1">
                <a:solidFill>
                  <a:srgbClr val="304E82"/>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Subtitle 2">
            <a:extLst>
              <a:ext uri="{FF2B5EF4-FFF2-40B4-BE49-F238E27FC236}">
                <a16:creationId xmlns:a16="http://schemas.microsoft.com/office/drawing/2014/main" id="{02408E44-15D1-4F19-B6CB-076F80914C20}"/>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b="0">
                <a:solidFill>
                  <a:srgbClr val="32508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4" name="Date Placeholder 3">
            <a:extLst>
              <a:ext uri="{FF2B5EF4-FFF2-40B4-BE49-F238E27FC236}">
                <a16:creationId xmlns:a16="http://schemas.microsoft.com/office/drawing/2014/main" id="{08C904C1-82DB-44CD-900F-9493917F645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7EFB92AE-0C98-46FE-B51E-E16756721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F2F9C5-8B5C-4553-A9D6-94EE7F91852D}"/>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11" name="Picture 10">
            <a:extLst>
              <a:ext uri="{FF2B5EF4-FFF2-40B4-BE49-F238E27FC236}">
                <a16:creationId xmlns:a16="http://schemas.microsoft.com/office/drawing/2014/main" id="{3E530E49-BDFE-479A-BA23-83BDCC08A9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8954" y="397773"/>
            <a:ext cx="2486492" cy="588065"/>
          </a:xfrm>
          <a:prstGeom prst="rect">
            <a:avLst/>
          </a:prstGeom>
        </p:spPr>
      </p:pic>
    </p:spTree>
    <p:extLst>
      <p:ext uri="{BB962C8B-B14F-4D97-AF65-F5344CB8AC3E}">
        <p14:creationId xmlns:p14="http://schemas.microsoft.com/office/powerpoint/2010/main" val="340185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20E6-7325-491B-B923-5E75D51C0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7F2E34-6E14-4B15-9A8B-10C471AF4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92AD6-CC2F-49A3-8055-4AA70F71C9A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055601D-1440-481B-BC97-634F788C9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C2DD3-9AC0-4C43-B9E3-378E9CDBF52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62131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7BAD0-D80B-47EA-BA49-41E892980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986B0-5E7B-4A53-ADF3-FAD6BBA75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DCAA9-07B0-4878-8BFF-8E036FE6C66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ABEEA0D-3086-4A6C-A705-6ECD24FD9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824BE-81CB-477F-9C28-50DD37E593D0}"/>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62968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6EBF-0AE7-9A8B-A3E4-BB2DED6C08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3B90C9-9E11-97A3-EBA6-34F86A479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20B1B5-D6B3-FA9A-B6D6-9246DAEDE004}"/>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54622BD1-D6AB-EC82-2EF6-771281933D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159A22-9A7B-B3DE-9F76-D8CB3C0AA6D2}"/>
              </a:ext>
            </a:extLst>
          </p:cNvPr>
          <p:cNvSpPr>
            <a:spLocks noGrp="1"/>
          </p:cNvSpPr>
          <p:nvPr>
            <p:ph type="sldNum" sz="quarter" idx="12"/>
          </p:nvPr>
        </p:nvSpPr>
        <p:spPr/>
        <p:txBody>
          <a:bodyPr/>
          <a:lstStyle/>
          <a:p>
            <a:fld id="{F040BFEC-67D1-46E0-8C1F-9D9E4B199DEE}"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5AACE6C0-4453-AB18-436B-5E146586B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48" t="23701" r="18548" b="26227"/>
          <a:stretch/>
        </p:blipFill>
        <p:spPr>
          <a:xfrm>
            <a:off x="0" y="-1"/>
            <a:ext cx="12192000" cy="6858001"/>
          </a:xfrm>
          <a:prstGeom prst="rect">
            <a:avLst/>
          </a:prstGeom>
        </p:spPr>
      </p:pic>
      <p:pic>
        <p:nvPicPr>
          <p:cNvPr id="8" name="Picture 7">
            <a:extLst>
              <a:ext uri="{FF2B5EF4-FFF2-40B4-BE49-F238E27FC236}">
                <a16:creationId xmlns:a16="http://schemas.microsoft.com/office/drawing/2014/main" id="{23E6AE98-EB88-48AF-4D03-66468C700B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8954" y="397773"/>
            <a:ext cx="2486492" cy="588065"/>
          </a:xfrm>
          <a:prstGeom prst="rect">
            <a:avLst/>
          </a:prstGeom>
        </p:spPr>
      </p:pic>
    </p:spTree>
    <p:extLst>
      <p:ext uri="{BB962C8B-B14F-4D97-AF65-F5344CB8AC3E}">
        <p14:creationId xmlns:p14="http://schemas.microsoft.com/office/powerpoint/2010/main" val="201316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AA35-894F-93C8-338A-53EFECB01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58716D-EE42-7AB3-0DD1-5CCC56A056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3CF23-120C-BCBA-E1DB-DC10BA81DDD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84E31C7A-A9F9-483A-E3DB-5819996844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86204-A058-BFB2-E197-203550442138}"/>
              </a:ext>
            </a:extLst>
          </p:cNvPr>
          <p:cNvSpPr>
            <a:spLocks noGrp="1"/>
          </p:cNvSpPr>
          <p:nvPr>
            <p:ph type="sldNum" sz="quarter" idx="12"/>
          </p:nvPr>
        </p:nvSpPr>
        <p:spPr/>
        <p:txBody>
          <a:bodyPr/>
          <a:lstStyle/>
          <a:p>
            <a:fld id="{196F078E-ECD7-4655-BF1C-569887D64B90}" type="slidenum">
              <a:rPr lang="en-GB" smtClean="0"/>
              <a:t>‹#›</a:t>
            </a:fld>
            <a:endParaRPr lang="en-GB"/>
          </a:p>
        </p:txBody>
      </p:sp>
      <p:sp>
        <p:nvSpPr>
          <p:cNvPr id="7" name="Rectangle 6">
            <a:extLst>
              <a:ext uri="{FF2B5EF4-FFF2-40B4-BE49-F238E27FC236}">
                <a16:creationId xmlns:a16="http://schemas.microsoft.com/office/drawing/2014/main" id="{47754B8B-24DB-9456-B31A-EC50D8649F4E}"/>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close up of a sign&#10;&#10;Description automatically generated">
            <a:extLst>
              <a:ext uri="{FF2B5EF4-FFF2-40B4-BE49-F238E27FC236}">
                <a16:creationId xmlns:a16="http://schemas.microsoft.com/office/drawing/2014/main" id="{F1FC97BF-74E6-D04B-3AE4-D6F117498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9" name="TextBox 8">
            <a:extLst>
              <a:ext uri="{FF2B5EF4-FFF2-40B4-BE49-F238E27FC236}">
                <a16:creationId xmlns:a16="http://schemas.microsoft.com/office/drawing/2014/main" id="{FECF8883-4DFB-AE79-7BA8-E87BBFB5DA92}"/>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0" name="Picture 9" descr="Icon&#10;&#10;Description automatically generated">
            <a:extLst>
              <a:ext uri="{FF2B5EF4-FFF2-40B4-BE49-F238E27FC236}">
                <a16:creationId xmlns:a16="http://schemas.microsoft.com/office/drawing/2014/main" id="{2DD3739A-777A-D8BE-21D9-711F81ED9C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910"/>
          <a:stretch/>
        </p:blipFill>
        <p:spPr>
          <a:xfrm>
            <a:off x="8804596" y="4521936"/>
            <a:ext cx="3387404" cy="2336064"/>
          </a:xfrm>
          <a:prstGeom prst="rect">
            <a:avLst/>
          </a:prstGeom>
        </p:spPr>
      </p:pic>
    </p:spTree>
    <p:extLst>
      <p:ext uri="{BB962C8B-B14F-4D97-AF65-F5344CB8AC3E}">
        <p14:creationId xmlns:p14="http://schemas.microsoft.com/office/powerpoint/2010/main" val="65674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F5D7-2DD5-93FC-44DD-7E94DEE591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8407FF-A948-83A7-314A-0ADDA0DFA7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9AEE5-0443-7704-6581-BB58B908BADA}"/>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A785BDAF-4552-F7AC-D80A-2A139B3B23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8326CD-303B-CB96-115D-F9FB28CC687F}"/>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937640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58ED-880D-15AA-6F0F-1CB4F5A07C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35200D-1158-BC31-918F-8B3EB0454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2BA2E4-E8B9-1AE6-F5BE-186A0A419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4B5A1E-DBFD-A5E6-67C4-0CF00FAB0252}"/>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9ABF35F5-0162-4D92-A8ED-7ABFC143C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08E1A9-578B-BB00-93E2-AE01E3B1876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236096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7B0B-903B-FCBE-0D33-F0E34FB5AF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3C5ABA-E270-C428-8785-12F6C55F7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4CD5E-5C7D-EC4E-6DAB-B3356AE1D9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BA09A-E565-DB1B-87B7-A826C24C1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1091F8-94EF-8F73-F0BC-22D4C1D8E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67D57A-519D-90A2-E70C-02A0102B0676}"/>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9B49B0B6-AA6D-B57C-11FF-4813632A5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D3969D-ABFB-47DA-ED63-A998EA8B3CA5}"/>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22988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CF1B-3F1A-A90D-F2CE-A438039DF5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46C5DF-C0C1-2984-98EA-D12CD473F38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4D75148A-211C-E911-B547-7F2E5BBFF6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48F7DA-0C58-F3AD-06C8-51624653F90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83081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49E0D-97ED-6945-834A-4E51C903B55A}"/>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3E6B752E-EACF-EC6D-859A-E09E842CAF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0FE76B-C771-CA88-F23B-D6503BDC54D8}"/>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68492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639F-4B5E-2280-FA0A-F20453C42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A71EEC-7A57-A344-68DD-7A6BE98BC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C9B149-AEFF-4223-2BEA-D167C8360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0FBDC-D76A-C62A-F565-9C62A790BAE8}"/>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F991686-BCB3-B421-D032-1DFA373725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56B2D6-554B-1ADA-C93E-0D02682D55C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39380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3" name="Picture 12" descr="Icon&#10;&#10;Description automatically generated">
            <a:extLst>
              <a:ext uri="{FF2B5EF4-FFF2-40B4-BE49-F238E27FC236}">
                <a16:creationId xmlns:a16="http://schemas.microsoft.com/office/drawing/2014/main" id="{96654E97-B5C4-4B2C-AE81-166708FE61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910"/>
          <a:stretch/>
        </p:blipFill>
        <p:spPr>
          <a:xfrm>
            <a:off x="8804596" y="4521936"/>
            <a:ext cx="3387404" cy="2336064"/>
          </a:xfrm>
          <a:prstGeom prst="rect">
            <a:avLst/>
          </a:prstGeom>
        </p:spPr>
      </p:pic>
    </p:spTree>
    <p:extLst>
      <p:ext uri="{BB962C8B-B14F-4D97-AF65-F5344CB8AC3E}">
        <p14:creationId xmlns:p14="http://schemas.microsoft.com/office/powerpoint/2010/main" val="51186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A760-6569-1D9F-8D0E-C67E1D526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63813E-F65C-12D5-A7AD-36409A572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22DCCE-16B5-FE96-472F-3542F1893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556BE-6C43-A772-17D4-D7B106A5DCB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7576B73-6F47-E724-6A1B-AE9B9833D5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514FF6-5A7A-3F11-0514-E1648FA1CC2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841776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8E50-1602-9EF6-2D5B-D00C8DEEFE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2A5B2B-FF19-652D-C295-625614A38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CE1B3-2A4C-7AD3-27EB-C1A9278D94CF}"/>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B893C6E2-DB60-1AA9-1FD1-2EAB69820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A93D5-558F-865F-75F6-0132795F3EBB}"/>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79257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632E5-464F-6656-A28B-CE1BB17B23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5CBE15-1297-85CA-5DA9-A3DD00EA5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856A56-6FEF-A69E-7DCF-88917007AA51}"/>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FA8C252A-5DB7-D63A-6622-6BB80B312C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79C48-6130-7AC7-A388-45737E372A4B}"/>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270132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3B1E-294A-4D08-BFC3-6B157B138996}"/>
              </a:ext>
            </a:extLst>
          </p:cNvPr>
          <p:cNvSpPr>
            <a:spLocks noGrp="1"/>
          </p:cNvSpPr>
          <p:nvPr>
            <p:ph type="title" hasCustomPrompt="1"/>
          </p:nvPr>
        </p:nvSpPr>
        <p:spPr>
          <a:xfrm>
            <a:off x="838200" y="274568"/>
            <a:ext cx="10515600" cy="1325563"/>
          </a:xfrm>
        </p:spPr>
        <p:txBody>
          <a:bodyPr>
            <a:normAutofit/>
          </a:bodyPr>
          <a:lstStyle>
            <a:lvl1pPr>
              <a:defRPr sz="3200" b="1">
                <a:solidFill>
                  <a:srgbClr val="325083"/>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E1CD332-D40C-4825-BAA1-656431146C3B}"/>
              </a:ext>
            </a:extLst>
          </p:cNvPr>
          <p:cNvSpPr>
            <a:spLocks noGrp="1"/>
          </p:cNvSpPr>
          <p:nvPr>
            <p:ph idx="1" hasCustomPrompt="1"/>
          </p:nvPr>
        </p:nvSpPr>
        <p:spPr>
          <a:xfrm>
            <a:off x="838200" y="1739700"/>
            <a:ext cx="10515600" cy="4351338"/>
          </a:xfrm>
        </p:spPr>
        <p:txBody>
          <a:bodyPr>
            <a:normAutofit/>
          </a:bodyPr>
          <a:lstStyle>
            <a:lvl1pPr marL="0" indent="0">
              <a:buNone/>
              <a:defRPr sz="1800">
                <a:solidFill>
                  <a:srgbClr val="575756"/>
                </a:solidFill>
                <a:latin typeface="Arial" panose="020B0604020202020204" pitchFamily="34" charset="0"/>
                <a:cs typeface="Arial" panose="020B0604020202020204" pitchFamily="34" charset="0"/>
              </a:defRPr>
            </a:lvl1pPr>
          </a:lstStyle>
          <a:p>
            <a:pPr lvl="0"/>
            <a:r>
              <a:rPr lang="en-GB"/>
              <a:t>Click to add text</a:t>
            </a:r>
          </a:p>
        </p:txBody>
      </p:sp>
      <p:sp>
        <p:nvSpPr>
          <p:cNvPr id="7" name="Rectangle 6">
            <a:extLst>
              <a:ext uri="{FF2B5EF4-FFF2-40B4-BE49-F238E27FC236}">
                <a16:creationId xmlns:a16="http://schemas.microsoft.com/office/drawing/2014/main" id="{F03A78AE-C5FE-4227-A074-E06D8FFE11A9}"/>
              </a:ext>
            </a:extLst>
          </p:cNvPr>
          <p:cNvSpPr/>
          <p:nvPr userDrawn="1"/>
        </p:nvSpPr>
        <p:spPr>
          <a:xfrm>
            <a:off x="0" y="5764697"/>
            <a:ext cx="12192000" cy="1093304"/>
          </a:xfrm>
          <a:prstGeom prst="rect">
            <a:avLst/>
          </a:prstGeom>
          <a:solidFill>
            <a:srgbClr val="EB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Date Placeholder 3">
            <a:extLst>
              <a:ext uri="{FF2B5EF4-FFF2-40B4-BE49-F238E27FC236}">
                <a16:creationId xmlns:a16="http://schemas.microsoft.com/office/drawing/2014/main" id="{3AE6920D-F071-4F97-B450-D54F376BDD35}"/>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6B9FE6E1-1F0E-461E-AB49-F2AB16E82FF7}"/>
              </a:ext>
            </a:extLst>
          </p:cNvPr>
          <p:cNvSpPr>
            <a:spLocks noGrp="1"/>
          </p:cNvSpPr>
          <p:nvPr>
            <p:ph type="ftr" sz="quarter" idx="11"/>
          </p:nvPr>
        </p:nvSpPr>
        <p:spPr/>
        <p:txBody>
          <a:bodyPr/>
          <a:lstStyle/>
          <a:p>
            <a:endParaRPr lang="en-GB"/>
          </a:p>
        </p:txBody>
      </p:sp>
      <p:pic>
        <p:nvPicPr>
          <p:cNvPr id="9" name="Picture 8" descr="A close up of a sign&#10;&#10;Description automatically generated">
            <a:extLst>
              <a:ext uri="{FF2B5EF4-FFF2-40B4-BE49-F238E27FC236}">
                <a16:creationId xmlns:a16="http://schemas.microsoft.com/office/drawing/2014/main" id="{78356A96-8EE4-47D0-BF3F-E944DAA3F0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954620"/>
            <a:ext cx="2937195" cy="694658"/>
          </a:xfrm>
          <a:prstGeom prst="rect">
            <a:avLst/>
          </a:prstGeom>
        </p:spPr>
      </p:pic>
      <p:sp>
        <p:nvSpPr>
          <p:cNvPr id="10" name="TextBox 9">
            <a:extLst>
              <a:ext uri="{FF2B5EF4-FFF2-40B4-BE49-F238E27FC236}">
                <a16:creationId xmlns:a16="http://schemas.microsoft.com/office/drawing/2014/main" id="{439E7111-B296-4916-8800-43A75E07984E}"/>
              </a:ext>
            </a:extLst>
          </p:cNvPr>
          <p:cNvSpPr txBox="1"/>
          <p:nvPr userDrawn="1"/>
        </p:nvSpPr>
        <p:spPr>
          <a:xfrm>
            <a:off x="3775395" y="6060212"/>
            <a:ext cx="4572001" cy="523220"/>
          </a:xfrm>
          <a:prstGeom prst="rect">
            <a:avLst/>
          </a:prstGeom>
          <a:noFill/>
        </p:spPr>
        <p:txBody>
          <a:bodyPr wrap="square" rtlCol="0">
            <a:spAutoFit/>
          </a:bodyPr>
          <a:lstStyle/>
          <a:p>
            <a:r>
              <a:rPr lang="en-GB" sz="1400" b="1" err="1">
                <a:solidFill>
                  <a:srgbClr val="325083"/>
                </a:solidFill>
                <a:latin typeface="Arial" panose="020B0604020202020204" pitchFamily="34" charset="0"/>
                <a:cs typeface="Arial" panose="020B0604020202020204" pitchFamily="34" charset="0"/>
              </a:rPr>
              <a:t>Trawsnewid</a:t>
            </a:r>
            <a:r>
              <a:rPr lang="en-GB" sz="1400" b="1">
                <a:solidFill>
                  <a:srgbClr val="325083"/>
                </a:solidFill>
                <a:latin typeface="Arial" panose="020B0604020202020204" pitchFamily="34" charset="0"/>
                <a:cs typeface="Arial" panose="020B0604020202020204" pitchFamily="34" charset="0"/>
              </a:rPr>
              <a:t> y </a:t>
            </a:r>
            <a:r>
              <a:rPr lang="en-GB" sz="1400" b="1" err="1">
                <a:solidFill>
                  <a:srgbClr val="325083"/>
                </a:solidFill>
                <a:latin typeface="Arial" panose="020B0604020202020204" pitchFamily="34" charset="0"/>
                <a:cs typeface="Arial" panose="020B0604020202020204" pitchFamily="34" charset="0"/>
              </a:rPr>
              <a:t>gweithlu</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ar</a:t>
            </a:r>
            <a:r>
              <a:rPr lang="en-GB" sz="1400" b="1">
                <a:solidFill>
                  <a:srgbClr val="325083"/>
                </a:solidFill>
                <a:latin typeface="Arial" panose="020B0604020202020204" pitchFamily="34" charset="0"/>
                <a:cs typeface="Arial" panose="020B0604020202020204" pitchFamily="34" charset="0"/>
              </a:rPr>
              <a:t> </a:t>
            </a:r>
            <a:r>
              <a:rPr lang="en-GB" sz="1400" b="1" err="1">
                <a:solidFill>
                  <a:srgbClr val="325083"/>
                </a:solidFill>
                <a:latin typeface="Arial" panose="020B0604020202020204" pitchFamily="34" charset="0"/>
                <a:cs typeface="Arial" panose="020B0604020202020204" pitchFamily="34" charset="0"/>
              </a:rPr>
              <a:t>gyfer</a:t>
            </a:r>
            <a:r>
              <a:rPr lang="en-GB" sz="1400" b="1">
                <a:solidFill>
                  <a:srgbClr val="325083"/>
                </a:solidFill>
                <a:latin typeface="Arial" panose="020B0604020202020204" pitchFamily="34" charset="0"/>
                <a:cs typeface="Arial" panose="020B0604020202020204" pitchFamily="34" charset="0"/>
              </a:rPr>
              <a:t> Cymru </a:t>
            </a:r>
            <a:r>
              <a:rPr lang="en-GB" sz="1400" b="1" err="1">
                <a:solidFill>
                  <a:srgbClr val="325083"/>
                </a:solidFill>
                <a:latin typeface="Arial" panose="020B0604020202020204" pitchFamily="34" charset="0"/>
                <a:cs typeface="Arial" panose="020B0604020202020204" pitchFamily="34" charset="0"/>
              </a:rPr>
              <a:t>iachach</a:t>
            </a:r>
            <a:endParaRPr lang="en-GB" sz="1400" b="1">
              <a:solidFill>
                <a:srgbClr val="325083"/>
              </a:solidFill>
              <a:latin typeface="Arial" panose="020B0604020202020204" pitchFamily="34" charset="0"/>
              <a:cs typeface="Arial" panose="020B0604020202020204" pitchFamily="34" charset="0"/>
            </a:endParaRPr>
          </a:p>
          <a:p>
            <a:r>
              <a:rPr lang="en-GB" sz="1400" b="1">
                <a:solidFill>
                  <a:srgbClr val="489CC9"/>
                </a:solidFill>
                <a:latin typeface="Arial" panose="020B0604020202020204" pitchFamily="34" charset="0"/>
                <a:cs typeface="Arial" panose="020B0604020202020204" pitchFamily="34" charset="0"/>
              </a:rPr>
              <a:t>Transforming the workforce for a healthier Wales</a:t>
            </a:r>
          </a:p>
        </p:txBody>
      </p:sp>
      <p:pic>
        <p:nvPicPr>
          <p:cNvPr id="12" name="Picture 11">
            <a:extLst>
              <a:ext uri="{FF2B5EF4-FFF2-40B4-BE49-F238E27FC236}">
                <a16:creationId xmlns:a16="http://schemas.microsoft.com/office/drawing/2014/main" id="{0BE20F09-B669-4834-A1FC-2CF17CCFBD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625"/>
          <a:stretch/>
        </p:blipFill>
        <p:spPr>
          <a:xfrm>
            <a:off x="8347396" y="4498125"/>
            <a:ext cx="4301804" cy="2533144"/>
          </a:xfrm>
          <a:prstGeom prst="rect">
            <a:avLst/>
          </a:prstGeom>
        </p:spPr>
      </p:pic>
    </p:spTree>
    <p:extLst>
      <p:ext uri="{BB962C8B-B14F-4D97-AF65-F5344CB8AC3E}">
        <p14:creationId xmlns:p14="http://schemas.microsoft.com/office/powerpoint/2010/main" val="388725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6C27-12D0-489A-B710-85A6D86D5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6B8879-40A0-4BD5-B514-F023CEE5A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63E19F-E381-49B6-B141-D93051618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83AD7F-6BAD-40C2-8400-C0AE21FED759}"/>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C45DA710-4297-479F-A039-43D385F47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CF6FF-3E0D-4D97-92BD-F8E125661DC3}"/>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80269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DE9B-4657-486E-ABFE-F9979DD590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695A95-8E0D-45E6-B654-C468C4D07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DED45-70FF-4CA9-9B52-F3638F3F2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ED3022-305C-43F6-B8F9-D94470045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86AB-C1E2-4EBF-B2FD-226F88D17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26B2DC-D23A-48A6-9DA5-22B5B92905EB}"/>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8" name="Footer Placeholder 7">
            <a:extLst>
              <a:ext uri="{FF2B5EF4-FFF2-40B4-BE49-F238E27FC236}">
                <a16:creationId xmlns:a16="http://schemas.microsoft.com/office/drawing/2014/main" id="{70C09B37-45BB-4DC9-B525-420EC6FB44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165A6D-2AEB-4484-B9DC-044E082E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190479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1784-2444-46CD-A909-1F945BD3AB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5F7DA4-D042-4218-8893-684A13B46FCE}"/>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4" name="Footer Placeholder 3">
            <a:extLst>
              <a:ext uri="{FF2B5EF4-FFF2-40B4-BE49-F238E27FC236}">
                <a16:creationId xmlns:a16="http://schemas.microsoft.com/office/drawing/2014/main" id="{1EFFC1F5-6168-4C21-8361-2692E581D8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84B6E5-4DA5-49BD-994B-F4D9746A373C}"/>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5834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3F62D-ECA7-4F09-917E-ED857890F75D}"/>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3" name="Footer Placeholder 2">
            <a:extLst>
              <a:ext uri="{FF2B5EF4-FFF2-40B4-BE49-F238E27FC236}">
                <a16:creationId xmlns:a16="http://schemas.microsoft.com/office/drawing/2014/main" id="{E7EC23DC-5641-469B-B510-5281708FCB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D17590-67B1-4EC4-A929-65C2569491D2}"/>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401392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F6AD-2976-47A0-A263-686CB97B6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C0D6EC-A1AA-45ED-8906-F04A6A76EF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155DDD-7C10-40CB-9BFD-714120773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F921E-F75D-4CE0-98AD-D2C8BB9E1663}"/>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0855822D-7234-4196-907D-F38FD09519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F37577-5C3C-4083-B3DF-A72C16566BBE}"/>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26786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309F-7C81-4D0E-AFF5-D818231B6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8BA84B-062E-4670-8C70-7BC9EF5E1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B437D9-39F9-4832-913F-CDD99A05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267F8-19A0-48EE-9FBA-2DB80155BC4C}"/>
              </a:ext>
            </a:extLst>
          </p:cNvPr>
          <p:cNvSpPr>
            <a:spLocks noGrp="1"/>
          </p:cNvSpPr>
          <p:nvPr>
            <p:ph type="dt" sz="half" idx="10"/>
          </p:nvPr>
        </p:nvSpPr>
        <p:spPr/>
        <p:txBody>
          <a:bodyPr/>
          <a:lstStyle/>
          <a:p>
            <a:fld id="{475F6F32-9A2F-4B78-A2F5-DE63303F8CA4}" type="datetimeFigureOut">
              <a:rPr lang="en-GB" smtClean="0"/>
              <a:t>09/05/2024</a:t>
            </a:fld>
            <a:endParaRPr lang="en-GB"/>
          </a:p>
        </p:txBody>
      </p:sp>
      <p:sp>
        <p:nvSpPr>
          <p:cNvPr id="6" name="Footer Placeholder 5">
            <a:extLst>
              <a:ext uri="{FF2B5EF4-FFF2-40B4-BE49-F238E27FC236}">
                <a16:creationId xmlns:a16="http://schemas.microsoft.com/office/drawing/2014/main" id="{6E251069-76D9-4C4A-A116-139C32EA8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3CFDA-DE76-4595-BE6F-CC869DC2EE56}"/>
              </a:ext>
            </a:extLst>
          </p:cNvPr>
          <p:cNvSpPr>
            <a:spLocks noGrp="1"/>
          </p:cNvSpPr>
          <p:nvPr>
            <p:ph type="sldNum" sz="quarter" idx="12"/>
          </p:nvPr>
        </p:nvSpPr>
        <p:spPr/>
        <p:txBody>
          <a:bodyPr/>
          <a:lstStyle/>
          <a:p>
            <a:fld id="{F040BFEC-67D1-46E0-8C1F-9D9E4B199DEE}" type="slidenum">
              <a:rPr lang="en-GB" smtClean="0"/>
              <a:t>‹#›</a:t>
            </a:fld>
            <a:endParaRPr lang="en-GB"/>
          </a:p>
        </p:txBody>
      </p:sp>
    </p:spTree>
    <p:extLst>
      <p:ext uri="{BB962C8B-B14F-4D97-AF65-F5344CB8AC3E}">
        <p14:creationId xmlns:p14="http://schemas.microsoft.com/office/powerpoint/2010/main" val="367096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73A45-7DE3-41B8-848D-62645E14F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23E814-DDCC-498A-B5EC-ACBC4EF03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534BE-D942-4DEB-B22C-90E1C91AA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15BDE46C-5AB6-45E5-9561-C4D852F59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C67A35-F799-46A2-9B99-FEE8277DE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39456204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FC9E0-2E0F-A135-A7A5-5337CB230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A3612A-C1B6-1F90-59DF-88CB878EA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3946B3-99A2-8AB8-6150-555403066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F6F32-9A2F-4B78-A2F5-DE63303F8CA4}" type="datetimeFigureOut">
              <a:rPr lang="en-GB" smtClean="0"/>
              <a:t>09/05/2024</a:t>
            </a:fld>
            <a:endParaRPr lang="en-GB"/>
          </a:p>
        </p:txBody>
      </p:sp>
      <p:sp>
        <p:nvSpPr>
          <p:cNvPr id="5" name="Footer Placeholder 4">
            <a:extLst>
              <a:ext uri="{FF2B5EF4-FFF2-40B4-BE49-F238E27FC236}">
                <a16:creationId xmlns:a16="http://schemas.microsoft.com/office/drawing/2014/main" id="{0E129F9D-72CE-5E2B-6BB6-57131FEE2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C197C9-F5E1-1B53-0A76-05460D497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FEC-67D1-46E0-8C1F-9D9E4B199DEE}" type="slidenum">
              <a:rPr lang="en-GB" smtClean="0"/>
              <a:t>‹#›</a:t>
            </a:fld>
            <a:endParaRPr lang="en-GB"/>
          </a:p>
        </p:txBody>
      </p:sp>
    </p:spTree>
    <p:extLst>
      <p:ext uri="{BB962C8B-B14F-4D97-AF65-F5344CB8AC3E}">
        <p14:creationId xmlns:p14="http://schemas.microsoft.com/office/powerpoint/2010/main" val="12775770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sv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BB48B07-2348-6A71-6A12-F30CEE004DE9}"/>
              </a:ext>
            </a:extLst>
          </p:cNvPr>
          <p:cNvPicPr>
            <a:picLocks noChangeAspect="1"/>
          </p:cNvPicPr>
          <p:nvPr/>
        </p:nvPicPr>
        <p:blipFill rotWithShape="1">
          <a:blip r:embed="rId3">
            <a:extLst>
              <a:ext uri="{28A0092B-C50C-407E-A947-70E740481C1C}">
                <a14:useLocalDpi xmlns:a14="http://schemas.microsoft.com/office/drawing/2010/main" val="0"/>
              </a:ext>
            </a:extLst>
          </a:blip>
          <a:srcRect l="-19536" r="19536"/>
          <a:stretch/>
        </p:blipFill>
        <p:spPr>
          <a:xfrm>
            <a:off x="1905000" y="0"/>
            <a:ext cx="10287000" cy="6858000"/>
          </a:xfrm>
          <a:prstGeom prst="rect">
            <a:avLst/>
          </a:prstGeom>
        </p:spPr>
      </p:pic>
      <p:sp>
        <p:nvSpPr>
          <p:cNvPr id="7" name="Rectangle 6">
            <a:extLst>
              <a:ext uri="{FF2B5EF4-FFF2-40B4-BE49-F238E27FC236}">
                <a16:creationId xmlns:a16="http://schemas.microsoft.com/office/drawing/2014/main" id="{3965AED6-5C43-5864-4A25-1D064324FEE1}"/>
              </a:ext>
            </a:extLst>
          </p:cNvPr>
          <p:cNvSpPr>
            <a:spLocks/>
          </p:cNvSpPr>
          <p:nvPr/>
        </p:nvSpPr>
        <p:spPr>
          <a:xfrm>
            <a:off x="-762" y="2059"/>
            <a:ext cx="8302329" cy="6944749"/>
          </a:xfrm>
          <a:custGeom>
            <a:avLst/>
            <a:gdLst>
              <a:gd name="connsiteX0" fmla="*/ 0 w 5177214"/>
              <a:gd name="connsiteY0" fmla="*/ 0 h 6855940"/>
              <a:gd name="connsiteX1" fmla="*/ 5177214 w 5177214"/>
              <a:gd name="connsiteY1" fmla="*/ 0 h 6855940"/>
              <a:gd name="connsiteX2" fmla="*/ 5177214 w 5177214"/>
              <a:gd name="connsiteY2" fmla="*/ 6855940 h 6855940"/>
              <a:gd name="connsiteX3" fmla="*/ 0 w 5177214"/>
              <a:gd name="connsiteY3" fmla="*/ 6855940 h 6855940"/>
              <a:gd name="connsiteX4" fmla="*/ 0 w 5177214"/>
              <a:gd name="connsiteY4" fmla="*/ 0 h 6855940"/>
              <a:gd name="connsiteX0" fmla="*/ 0 w 5177214"/>
              <a:gd name="connsiteY0" fmla="*/ 0 h 6855940"/>
              <a:gd name="connsiteX1" fmla="*/ 5177214 w 5177214"/>
              <a:gd name="connsiteY1" fmla="*/ 0 h 6855940"/>
              <a:gd name="connsiteX2" fmla="*/ 3881266 w 5177214"/>
              <a:gd name="connsiteY2" fmla="*/ 6816470 h 6855940"/>
              <a:gd name="connsiteX3" fmla="*/ 0 w 5177214"/>
              <a:gd name="connsiteY3" fmla="*/ 6855940 h 6855940"/>
              <a:gd name="connsiteX4" fmla="*/ 0 w 5177214"/>
              <a:gd name="connsiteY4" fmla="*/ 0 h 6855940"/>
              <a:gd name="connsiteX0" fmla="*/ 0 w 5177214"/>
              <a:gd name="connsiteY0" fmla="*/ 0 h 6855940"/>
              <a:gd name="connsiteX1" fmla="*/ 5177214 w 5177214"/>
              <a:gd name="connsiteY1" fmla="*/ 0 h 6855940"/>
              <a:gd name="connsiteX2" fmla="*/ 4012852 w 5177214"/>
              <a:gd name="connsiteY2" fmla="*/ 6770178 h 6855940"/>
              <a:gd name="connsiteX3" fmla="*/ 0 w 5177214"/>
              <a:gd name="connsiteY3" fmla="*/ 6855940 h 6855940"/>
              <a:gd name="connsiteX4" fmla="*/ 0 w 5177214"/>
              <a:gd name="connsiteY4" fmla="*/ 0 h 685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214" h="6855940">
                <a:moveTo>
                  <a:pt x="0" y="0"/>
                </a:moveTo>
                <a:lnTo>
                  <a:pt x="5177214" y="0"/>
                </a:lnTo>
                <a:lnTo>
                  <a:pt x="4012852" y="6770178"/>
                </a:lnTo>
                <a:lnTo>
                  <a:pt x="0" y="685594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57CF547-ACBD-37DD-331D-C5F93774B7A7}"/>
              </a:ext>
            </a:extLst>
          </p:cNvPr>
          <p:cNvSpPr txBox="1">
            <a:spLocks noGrp="1"/>
          </p:cNvSpPr>
          <p:nvPr>
            <p:ph type="title"/>
          </p:nvPr>
        </p:nvSpPr>
        <p:spPr>
          <a:xfrm>
            <a:off x="515857" y="1262185"/>
            <a:ext cx="66743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bg1"/>
                </a:solidFill>
                <a:latin typeface="Gotham"/>
              </a:rPr>
              <a:t>Shaping Culture and Leadership in NHS Wales</a:t>
            </a:r>
            <a:r>
              <a:rPr lang="en-US" sz="4000" dirty="0">
                <a:solidFill>
                  <a:schemeClr val="bg1"/>
                </a:solidFill>
                <a:latin typeface="Gotham"/>
                <a:ea typeface="Gotham"/>
                <a:cs typeface="Gotham"/>
              </a:rPr>
              <a:t>​</a:t>
            </a:r>
            <a:endParaRPr lang="en-US" sz="4000" dirty="0">
              <a:solidFill>
                <a:schemeClr val="bg1"/>
              </a:solidFill>
              <a:cs typeface="Calibri"/>
            </a:endParaRPr>
          </a:p>
        </p:txBody>
      </p:sp>
      <p:sp>
        <p:nvSpPr>
          <p:cNvPr id="4" name="TextBox 3">
            <a:extLst>
              <a:ext uri="{FF2B5EF4-FFF2-40B4-BE49-F238E27FC236}">
                <a16:creationId xmlns:a16="http://schemas.microsoft.com/office/drawing/2014/main" id="{5D68FC70-785A-4A5F-487E-8E217AB8C8C8}"/>
              </a:ext>
            </a:extLst>
          </p:cNvPr>
          <p:cNvSpPr txBox="1"/>
          <p:nvPr/>
        </p:nvSpPr>
        <p:spPr>
          <a:xfrm>
            <a:off x="515857" y="2759959"/>
            <a:ext cx="7463367" cy="1091178"/>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2400" kern="1200" dirty="0">
              <a:solidFill>
                <a:schemeClr val="bg1"/>
              </a:solidFill>
              <a:latin typeface="Gotham"/>
              <a:ea typeface="+mj-ea"/>
              <a:cs typeface="+mj-cs"/>
            </a:endParaRPr>
          </a:p>
        </p:txBody>
      </p:sp>
      <p:pic>
        <p:nvPicPr>
          <p:cNvPr id="15" name="Picture 14" descr="A white rectangular sign with blue and green text&#10;&#10;Description automatically generated">
            <a:extLst>
              <a:ext uri="{FF2B5EF4-FFF2-40B4-BE49-F238E27FC236}">
                <a16:creationId xmlns:a16="http://schemas.microsoft.com/office/drawing/2014/main" id="{95FBD147-56F5-3E26-4391-4E942CB38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002" y="5111262"/>
            <a:ext cx="2911229" cy="1746737"/>
          </a:xfrm>
          <a:prstGeom prst="rect">
            <a:avLst/>
          </a:prstGeom>
        </p:spPr>
      </p:pic>
      <p:pic>
        <p:nvPicPr>
          <p:cNvPr id="17" name="Picture 16" descr="A white rectangular sign with blue text and blue text&#10;&#10;Description automatically generated">
            <a:extLst>
              <a:ext uri="{FF2B5EF4-FFF2-40B4-BE49-F238E27FC236}">
                <a16:creationId xmlns:a16="http://schemas.microsoft.com/office/drawing/2014/main" id="{0677833C-EC0B-212F-1FC0-1873CD6E2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10" y="5111262"/>
            <a:ext cx="2911229" cy="1746737"/>
          </a:xfrm>
          <a:prstGeom prst="rect">
            <a:avLst/>
          </a:prstGeom>
        </p:spPr>
      </p:pic>
      <p:sp>
        <p:nvSpPr>
          <p:cNvPr id="5" name="TextBox 4">
            <a:extLst>
              <a:ext uri="{FF2B5EF4-FFF2-40B4-BE49-F238E27FC236}">
                <a16:creationId xmlns:a16="http://schemas.microsoft.com/office/drawing/2014/main" id="{37E84F34-A85C-01B7-E9AF-22EC6ABEA6B9}"/>
              </a:ext>
            </a:extLst>
          </p:cNvPr>
          <p:cNvSpPr txBox="1"/>
          <p:nvPr/>
        </p:nvSpPr>
        <p:spPr>
          <a:xfrm>
            <a:off x="564084" y="2894045"/>
            <a:ext cx="7463367" cy="109117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b="1" dirty="0">
                <a:solidFill>
                  <a:schemeClr val="bg1"/>
                </a:solidFill>
                <a:latin typeface="Gotham"/>
                <a:ea typeface="+mj-ea"/>
                <a:cs typeface="+mj-cs"/>
              </a:rPr>
              <a:t>Module 2</a:t>
            </a:r>
            <a:r>
              <a:rPr lang="en-US" sz="2400" b="1" kern="1200" dirty="0">
                <a:solidFill>
                  <a:schemeClr val="bg1"/>
                </a:solidFill>
                <a:latin typeface="Gotham"/>
                <a:ea typeface="+mj-ea"/>
                <a:cs typeface="+mj-cs"/>
              </a:rPr>
              <a:t> : Leading Compassionate </a:t>
            </a:r>
            <a:r>
              <a:rPr lang="en-US" sz="2400" b="1" dirty="0">
                <a:solidFill>
                  <a:schemeClr val="bg1"/>
                </a:solidFill>
                <a:latin typeface="Gotham"/>
                <a:ea typeface="+mj-ea"/>
                <a:cs typeface="+mj-cs"/>
              </a:rPr>
              <a:t>T</a:t>
            </a:r>
            <a:r>
              <a:rPr lang="en-US" sz="2400" b="1" kern="1200" dirty="0">
                <a:solidFill>
                  <a:schemeClr val="bg1"/>
                </a:solidFill>
                <a:latin typeface="Gotham"/>
                <a:ea typeface="+mj-ea"/>
                <a:cs typeface="+mj-cs"/>
              </a:rPr>
              <a:t>eam</a:t>
            </a:r>
          </a:p>
          <a:p>
            <a:pPr>
              <a:lnSpc>
                <a:spcPct val="90000"/>
              </a:lnSpc>
              <a:spcBef>
                <a:spcPct val="0"/>
              </a:spcBef>
              <a:spcAft>
                <a:spcPts val="600"/>
              </a:spcAft>
            </a:pPr>
            <a:r>
              <a:rPr lang="en-US" sz="2400" b="1" kern="1200" dirty="0">
                <a:solidFill>
                  <a:schemeClr val="bg1"/>
                </a:solidFill>
                <a:latin typeface="Gotham"/>
                <a:ea typeface="+mj-ea"/>
                <a:cs typeface="+mj-cs"/>
              </a:rPr>
              <a:t>and Inter-Team Working </a:t>
            </a:r>
            <a:endParaRPr lang="en-US" sz="2400" dirty="0">
              <a:solidFill>
                <a:schemeClr val="bg1"/>
              </a:solidFill>
              <a:ea typeface="+mj-ea"/>
              <a:cs typeface="Calibri"/>
            </a:endParaRPr>
          </a:p>
          <a:p>
            <a:pPr>
              <a:lnSpc>
                <a:spcPct val="90000"/>
              </a:lnSpc>
              <a:spcBef>
                <a:spcPct val="0"/>
              </a:spcBef>
              <a:spcAft>
                <a:spcPts val="600"/>
              </a:spcAft>
            </a:pPr>
            <a:r>
              <a:rPr lang="en-US" sz="2400" kern="1200" dirty="0">
                <a:solidFill>
                  <a:schemeClr val="bg1"/>
                </a:solidFill>
                <a:latin typeface="Gotham"/>
                <a:ea typeface="+mj-ea"/>
                <a:cs typeface="+mj-cs"/>
              </a:rPr>
              <a:t>Developed with Professor </a:t>
            </a:r>
            <a:r>
              <a:rPr lang="en-US" sz="2400" dirty="0">
                <a:solidFill>
                  <a:schemeClr val="bg1"/>
                </a:solidFill>
                <a:latin typeface="Gotham"/>
                <a:ea typeface="+mj-ea"/>
                <a:cs typeface="+mj-cs"/>
              </a:rPr>
              <a:t>Michael</a:t>
            </a:r>
            <a:r>
              <a:rPr lang="en-US" sz="2400" kern="1200" dirty="0">
                <a:solidFill>
                  <a:schemeClr val="bg1"/>
                </a:solidFill>
                <a:latin typeface="Gotham"/>
                <a:ea typeface="+mj-ea"/>
                <a:cs typeface="+mj-cs"/>
              </a:rPr>
              <a:t> West</a:t>
            </a:r>
          </a:p>
        </p:txBody>
      </p:sp>
    </p:spTree>
    <p:extLst>
      <p:ext uri="{BB962C8B-B14F-4D97-AF65-F5344CB8AC3E}">
        <p14:creationId xmlns:p14="http://schemas.microsoft.com/office/powerpoint/2010/main" val="1527384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2" name="Title 2">
            <a:extLst>
              <a:ext uri="{FF2B5EF4-FFF2-40B4-BE49-F238E27FC236}">
                <a16:creationId xmlns:a16="http://schemas.microsoft.com/office/drawing/2014/main" id="{F77A2EF9-C28B-1956-D279-587A14C78D05}"/>
              </a:ext>
            </a:extLst>
          </p:cNvPr>
          <p:cNvSpPr txBox="1">
            <a:spLocks/>
          </p:cNvSpPr>
          <p:nvPr/>
        </p:nvSpPr>
        <p:spPr>
          <a:xfrm>
            <a:off x="605814" y="522369"/>
            <a:ext cx="11042176" cy="142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325083"/>
                </a:solidFill>
                <a:latin typeface="Gotham"/>
              </a:rPr>
              <a:t>All Health and Social Care Staff should belong to a (where possible multidisciplinary) ‘home team’</a:t>
            </a:r>
          </a:p>
          <a:p>
            <a:r>
              <a:rPr lang="en-US" sz="3200" b="1" dirty="0">
                <a:solidFill>
                  <a:srgbClr val="325083"/>
                </a:solidFill>
                <a:latin typeface="Gotham"/>
              </a:rPr>
              <a:t>that enables:</a:t>
            </a:r>
            <a:endParaRPr lang="en-US" sz="3200" dirty="0">
              <a:solidFill>
                <a:srgbClr val="325083"/>
              </a:solidFill>
              <a:cs typeface="Calibri"/>
            </a:endParaRPr>
          </a:p>
        </p:txBody>
      </p:sp>
      <p:sp>
        <p:nvSpPr>
          <p:cNvPr id="5" name="Content Placeholder 2">
            <a:extLst>
              <a:ext uri="{FF2B5EF4-FFF2-40B4-BE49-F238E27FC236}">
                <a16:creationId xmlns:a16="http://schemas.microsoft.com/office/drawing/2014/main" id="{82E4AEEC-FC5E-65F1-6EBA-FDEC8DA33728}"/>
              </a:ext>
            </a:extLst>
          </p:cNvPr>
          <p:cNvSpPr txBox="1">
            <a:spLocks/>
          </p:cNvSpPr>
          <p:nvPr/>
        </p:nvSpPr>
        <p:spPr>
          <a:xfrm>
            <a:off x="1151925" y="1999446"/>
            <a:ext cx="7438160"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solidFill>
                  <a:schemeClr val="tx1"/>
                </a:solidFill>
              </a:rPr>
              <a:t>Involvement in quality improvement initiatives</a:t>
            </a:r>
          </a:p>
          <a:p>
            <a:pPr marL="342900" indent="-342900">
              <a:buFont typeface="Arial" panose="020B0604020202020204" pitchFamily="34" charset="0"/>
              <a:buChar char="•"/>
            </a:pPr>
            <a:r>
              <a:rPr lang="en-GB" dirty="0">
                <a:solidFill>
                  <a:schemeClr val="tx1"/>
                </a:solidFill>
              </a:rPr>
              <a:t>A sense of belonging and social support</a:t>
            </a:r>
          </a:p>
          <a:p>
            <a:pPr marL="342900" indent="-342900">
              <a:buFont typeface="Arial" panose="020B0604020202020204" pitchFamily="34" charset="0"/>
              <a:buChar char="•"/>
            </a:pPr>
            <a:r>
              <a:rPr lang="en-GB" dirty="0">
                <a:solidFill>
                  <a:schemeClr val="tx1"/>
                </a:solidFill>
              </a:rPr>
              <a:t>A space to discuss challenges, difficulties and frustrations</a:t>
            </a:r>
          </a:p>
          <a:p>
            <a:pPr marL="342900" indent="-342900">
              <a:buFont typeface="Arial" panose="020B0604020202020204" pitchFamily="34" charset="0"/>
              <a:buChar char="•"/>
            </a:pPr>
            <a:r>
              <a:rPr lang="en-GB" dirty="0">
                <a:solidFill>
                  <a:schemeClr val="tx1"/>
                </a:solidFill>
              </a:rPr>
              <a:t>Opportunity for appreciation and recognition</a:t>
            </a:r>
          </a:p>
          <a:p>
            <a:pPr marL="342900" indent="-342900">
              <a:buFont typeface="Arial" panose="020B0604020202020204" pitchFamily="34" charset="0"/>
              <a:buChar char="•"/>
            </a:pPr>
            <a:r>
              <a:rPr lang="en-GB" dirty="0">
                <a:solidFill>
                  <a:schemeClr val="tx1"/>
                </a:solidFill>
              </a:rPr>
              <a:t>Clarification of roles and responsibilities</a:t>
            </a:r>
          </a:p>
          <a:p>
            <a:pPr marL="342900" indent="-342900">
              <a:buFont typeface="Arial" panose="020B0604020202020204" pitchFamily="34" charset="0"/>
              <a:buChar char="•"/>
            </a:pPr>
            <a:r>
              <a:rPr lang="en-GB" dirty="0">
                <a:solidFill>
                  <a:schemeClr val="tx1"/>
                </a:solidFill>
              </a:rPr>
              <a:t>Peer coaching and mentoring </a:t>
            </a:r>
          </a:p>
          <a:p>
            <a:pPr marL="342900" indent="-342900">
              <a:buFont typeface="Arial" panose="020B0604020202020204" pitchFamily="34" charset="0"/>
              <a:buChar char="•"/>
            </a:pPr>
            <a:r>
              <a:rPr lang="en-GB" dirty="0">
                <a:solidFill>
                  <a:schemeClr val="tx1"/>
                </a:solidFill>
              </a:rPr>
              <a:t>Professional development</a:t>
            </a:r>
          </a:p>
          <a:p>
            <a:pPr marL="342900" indent="-342900">
              <a:buFont typeface="Arial" panose="020B0604020202020204" pitchFamily="34" charset="0"/>
              <a:buChar char="•"/>
            </a:pPr>
            <a:r>
              <a:rPr lang="en-GB" dirty="0">
                <a:solidFill>
                  <a:schemeClr val="tx1"/>
                </a:solidFill>
              </a:rPr>
              <a:t>Leadership Development and teamwork training </a:t>
            </a:r>
          </a:p>
        </p:txBody>
      </p:sp>
      <p:sp>
        <p:nvSpPr>
          <p:cNvPr id="4" name="Oval 3">
            <a:extLst>
              <a:ext uri="{FF2B5EF4-FFF2-40B4-BE49-F238E27FC236}">
                <a16:creationId xmlns:a16="http://schemas.microsoft.com/office/drawing/2014/main" id="{376ACC8A-5DAA-223E-C55D-7A21A03907D6}"/>
              </a:ext>
            </a:extLst>
          </p:cNvPr>
          <p:cNvSpPr/>
          <p:nvPr/>
        </p:nvSpPr>
        <p:spPr>
          <a:xfrm>
            <a:off x="7453991" y="1622009"/>
            <a:ext cx="4985982" cy="5016183"/>
          </a:xfrm>
          <a:prstGeom prst="ellipse">
            <a:avLst/>
          </a:prstGeom>
          <a:blipFill dpi="0" rotWithShape="1">
            <a:blip r:embed="rId4">
              <a:extLst>
                <a:ext uri="{28A0092B-C50C-407E-A947-70E740481C1C}">
                  <a14:useLocalDpi xmlns:a14="http://schemas.microsoft.com/office/drawing/2010/main" val="0"/>
                </a:ext>
              </a:extLst>
            </a:blip>
            <a:srcRect/>
            <a:stretch>
              <a:fillRect l="-25211" t="-105" r="-20397" b="1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585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Title 2">
            <a:extLst>
              <a:ext uri="{FF2B5EF4-FFF2-40B4-BE49-F238E27FC236}">
                <a16:creationId xmlns:a16="http://schemas.microsoft.com/office/drawing/2014/main" id="{F77A2EF9-C28B-1956-D279-587A14C78D05}"/>
              </a:ext>
            </a:extLst>
          </p:cNvPr>
          <p:cNvSpPr txBox="1">
            <a:spLocks/>
          </p:cNvSpPr>
          <p:nvPr/>
        </p:nvSpPr>
        <p:spPr>
          <a:xfrm>
            <a:off x="605814" y="522369"/>
            <a:ext cx="5382156" cy="142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325083"/>
                </a:solidFill>
                <a:latin typeface="Gotham" panose="02000504020000020004" pitchFamily="2" charset="0"/>
                <a:ea typeface="+mj-ea"/>
                <a:cs typeface="+mj-cs"/>
              </a:rPr>
              <a:t>5 principles for working effectively with other teams and organisations: </a:t>
            </a:r>
          </a:p>
        </p:txBody>
      </p:sp>
      <p:sp>
        <p:nvSpPr>
          <p:cNvPr id="5" name="Content Placeholder 2">
            <a:extLst>
              <a:ext uri="{FF2B5EF4-FFF2-40B4-BE49-F238E27FC236}">
                <a16:creationId xmlns:a16="http://schemas.microsoft.com/office/drawing/2014/main" id="{82E4AEEC-FC5E-65F1-6EBA-FDEC8DA33728}"/>
              </a:ext>
            </a:extLst>
          </p:cNvPr>
          <p:cNvSpPr txBox="1">
            <a:spLocks/>
          </p:cNvSpPr>
          <p:nvPr/>
        </p:nvSpPr>
        <p:spPr>
          <a:xfrm>
            <a:off x="1151925" y="2215507"/>
            <a:ext cx="4010384" cy="2333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mj-lt"/>
              <a:buAutoNum type="arabicPeriod"/>
            </a:pPr>
            <a:r>
              <a:rPr lang="en-GB" sz="2400" dirty="0">
                <a:solidFill>
                  <a:schemeClr val="tx1"/>
                </a:solidFill>
              </a:rPr>
              <a:t>Shared vision</a:t>
            </a:r>
          </a:p>
          <a:p>
            <a:pPr marL="342900" indent="-342900">
              <a:buFont typeface="+mj-lt"/>
              <a:buAutoNum type="arabicPeriod"/>
            </a:pPr>
            <a:r>
              <a:rPr lang="en-GB" sz="2400" dirty="0">
                <a:solidFill>
                  <a:schemeClr val="tx1"/>
                </a:solidFill>
              </a:rPr>
              <a:t>Shared long-term goals</a:t>
            </a:r>
          </a:p>
          <a:p>
            <a:pPr marL="342900" indent="-342900">
              <a:buFont typeface="+mj-lt"/>
              <a:buAutoNum type="arabicPeriod"/>
            </a:pPr>
            <a:r>
              <a:rPr lang="en-GB" sz="2400" dirty="0">
                <a:solidFill>
                  <a:schemeClr val="tx1"/>
                </a:solidFill>
              </a:rPr>
              <a:t>Frequent positive contact</a:t>
            </a:r>
          </a:p>
          <a:p>
            <a:pPr marL="342900" indent="-342900">
              <a:buFont typeface="+mj-lt"/>
              <a:buAutoNum type="arabicPeriod"/>
            </a:pPr>
            <a:r>
              <a:rPr lang="en-GB" sz="2400" dirty="0">
                <a:solidFill>
                  <a:schemeClr val="tx1"/>
                </a:solidFill>
              </a:rPr>
              <a:t>Constructive controversy</a:t>
            </a:r>
          </a:p>
          <a:p>
            <a:pPr marL="342900" indent="-342900">
              <a:buFont typeface="+mj-lt"/>
              <a:buAutoNum type="arabicPeriod"/>
            </a:pPr>
            <a:r>
              <a:rPr lang="en-GB" sz="2400" dirty="0">
                <a:solidFill>
                  <a:schemeClr val="tx1"/>
                </a:solidFill>
              </a:rPr>
              <a:t>Mutual support </a:t>
            </a:r>
          </a:p>
        </p:txBody>
      </p:sp>
      <p:sp>
        <p:nvSpPr>
          <p:cNvPr id="7" name="Rectangle 6">
            <a:extLst>
              <a:ext uri="{FF2B5EF4-FFF2-40B4-BE49-F238E27FC236}">
                <a16:creationId xmlns:a16="http://schemas.microsoft.com/office/drawing/2014/main" id="{9CE0CA0F-9412-19F8-628B-B3E35E1E773B}"/>
              </a:ext>
            </a:extLst>
          </p:cNvPr>
          <p:cNvSpPr/>
          <p:nvPr/>
        </p:nvSpPr>
        <p:spPr>
          <a:xfrm>
            <a:off x="6594545" y="0"/>
            <a:ext cx="5597455" cy="6858000"/>
          </a:xfrm>
          <a:prstGeom prst="rect">
            <a:avLst/>
          </a:prstGeom>
          <a:blipFill dpi="0" rotWithShape="1">
            <a:blip r:embed="rId4">
              <a:extLst>
                <a:ext uri="{28A0092B-C50C-407E-A947-70E740481C1C}">
                  <a14:useLocalDpi xmlns:a14="http://schemas.microsoft.com/office/drawing/2010/main" val="0"/>
                </a:ext>
              </a:extLst>
            </a:blip>
            <a:srcRect/>
            <a:stretch>
              <a:fillRect l="-74938" r="-8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6198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16194" y="1778782"/>
            <a:ext cx="5077158" cy="5077158"/>
          </a:xfrm>
          <a:prstGeom prst="rect">
            <a:avLst/>
          </a:prstGeom>
        </p:spPr>
      </p:pic>
      <p:sp>
        <p:nvSpPr>
          <p:cNvPr id="4" name="Content Placeholder 3">
            <a:extLst>
              <a:ext uri="{FF2B5EF4-FFF2-40B4-BE49-F238E27FC236}">
                <a16:creationId xmlns:a16="http://schemas.microsoft.com/office/drawing/2014/main" id="{CC2CC5F9-1CC1-E562-61F8-C45B4B6755EB}"/>
              </a:ext>
            </a:extLst>
          </p:cNvPr>
          <p:cNvSpPr>
            <a:spLocks noGrp="1"/>
          </p:cNvSpPr>
          <p:nvPr>
            <p:ph idx="1"/>
          </p:nvPr>
        </p:nvSpPr>
        <p:spPr>
          <a:xfrm>
            <a:off x="838200" y="1298667"/>
            <a:ext cx="10515600" cy="4880426"/>
          </a:xfrm>
        </p:spPr>
        <p:txBody>
          <a:bodyPr>
            <a:normAutofit/>
          </a:bodyPr>
          <a:lstStyle/>
          <a:p>
            <a:pPr marL="285750" lvl="0" indent="-285750">
              <a:buFont typeface="Arial" panose="020B0604020202020204" pitchFamily="34" charset="0"/>
              <a:buChar char="•"/>
            </a:pPr>
            <a:r>
              <a:rPr lang="en-GB" sz="2400" dirty="0">
                <a:latin typeface="+mn-lt"/>
              </a:rPr>
              <a:t>Does your team focus on effectiveness by clarifying the vision and direction of their work, aligning their efforts around that vision and developing high levels of trust and motivation? </a:t>
            </a:r>
          </a:p>
          <a:p>
            <a:pPr marL="285750" lvl="0" indent="-285750">
              <a:buFont typeface="Arial" panose="020B0604020202020204" pitchFamily="34" charset="0"/>
              <a:buChar char="•"/>
            </a:pPr>
            <a:r>
              <a:rPr lang="en-GB" sz="2400" dirty="0">
                <a:latin typeface="+mn-lt"/>
              </a:rPr>
              <a:t>Is your team inclusive, valuing all team members equally in relation to knowledge, skills and experience; professional background; ethnicity, sexuality, gender identity, age; opinions and perspectives? </a:t>
            </a:r>
          </a:p>
          <a:p>
            <a:pPr marL="285750" lvl="0" indent="-285750">
              <a:buFont typeface="Arial" panose="020B0604020202020204" pitchFamily="34" charset="0"/>
              <a:buChar char="•"/>
            </a:pPr>
            <a:r>
              <a:rPr lang="en-GB" sz="2400" dirty="0">
                <a:latin typeface="+mn-lt"/>
              </a:rPr>
              <a:t>Does your team model shared team leadership and everyone having authority and influence? </a:t>
            </a:r>
          </a:p>
          <a:p>
            <a:pPr marL="285750" lvl="0" indent="-285750">
              <a:buFont typeface="Arial" panose="020B0604020202020204" pitchFamily="34" charset="0"/>
              <a:buChar char="•"/>
            </a:pPr>
            <a:r>
              <a:rPr lang="en-GB" sz="2400" dirty="0">
                <a:latin typeface="+mn-lt"/>
              </a:rPr>
              <a:t>Is your team focused on collaborating and supporting across boundaries with other teams and sectors ensuring a commitment to providing high quality health and social care, not simply their own areas of responsibility? </a:t>
            </a:r>
          </a:p>
        </p:txBody>
      </p:sp>
      <p:sp>
        <p:nvSpPr>
          <p:cNvPr id="6" name="Oval 5">
            <a:extLst>
              <a:ext uri="{FF2B5EF4-FFF2-40B4-BE49-F238E27FC236}">
                <a16:creationId xmlns:a16="http://schemas.microsoft.com/office/drawing/2014/main" id="{EE2BB425-7732-FDF6-8687-1689A3A1DBD9}"/>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4D4609A-AF1E-C87A-5BD7-8354B4CB6B9A}"/>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Document with solid fill">
            <a:extLst>
              <a:ext uri="{FF2B5EF4-FFF2-40B4-BE49-F238E27FC236}">
                <a16:creationId xmlns:a16="http://schemas.microsoft.com/office/drawing/2014/main" id="{4D95164C-C5FC-45FB-5E3B-45191280A8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036" y="5442013"/>
            <a:ext cx="826296" cy="826296"/>
          </a:xfrm>
          <a:prstGeom prst="rect">
            <a:avLst/>
          </a:prstGeom>
          <a:effectLst/>
        </p:spPr>
      </p:pic>
      <p:sp>
        <p:nvSpPr>
          <p:cNvPr id="10" name="Oval 9">
            <a:extLst>
              <a:ext uri="{FF2B5EF4-FFF2-40B4-BE49-F238E27FC236}">
                <a16:creationId xmlns:a16="http://schemas.microsoft.com/office/drawing/2014/main" id="{03E83087-220E-326D-2138-8B3968E6A67F}"/>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3D78E50-0273-2B52-18A4-DB411A5FD652}"/>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3325E6B-DBE9-2560-B105-E5E2765BB6C1}"/>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3</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sp>
        <p:nvSpPr>
          <p:cNvPr id="13" name="Title 2">
            <a:extLst>
              <a:ext uri="{FF2B5EF4-FFF2-40B4-BE49-F238E27FC236}">
                <a16:creationId xmlns:a16="http://schemas.microsoft.com/office/drawing/2014/main" id="{69DE718B-EC25-9475-7194-148156EE2386}"/>
              </a:ext>
            </a:extLst>
          </p:cNvPr>
          <p:cNvSpPr txBox="1">
            <a:spLocks/>
          </p:cNvSpPr>
          <p:nvPr/>
        </p:nvSpPr>
        <p:spPr>
          <a:xfrm>
            <a:off x="605814" y="522369"/>
            <a:ext cx="10961153"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25083"/>
                </a:solidFill>
                <a:latin typeface="Gotham"/>
                <a:cs typeface="Calibri"/>
              </a:rPr>
              <a:t>Compassionate Teams </a:t>
            </a:r>
            <a:r>
              <a:rPr lang="en-US" sz="3600" dirty="0">
                <a:solidFill>
                  <a:srgbClr val="325083"/>
                </a:solidFill>
                <a:latin typeface="Gotham"/>
                <a:cs typeface="Calibri"/>
              </a:rPr>
              <a:t>– How Is Your Climate</a:t>
            </a:r>
            <a:endParaRPr lang="en-US" sz="3600" dirty="0">
              <a:solidFill>
                <a:srgbClr val="325083"/>
              </a:solidFill>
              <a:cs typeface="Calibri"/>
            </a:endParaRPr>
          </a:p>
        </p:txBody>
      </p:sp>
    </p:spTree>
    <p:extLst>
      <p:ext uri="{BB962C8B-B14F-4D97-AF65-F5344CB8AC3E}">
        <p14:creationId xmlns:p14="http://schemas.microsoft.com/office/powerpoint/2010/main" val="3380181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silhouette of a person and a sunset&#10;&#10;Description automatically generated">
            <a:extLst>
              <a:ext uri="{FF2B5EF4-FFF2-40B4-BE49-F238E27FC236}">
                <a16:creationId xmlns:a16="http://schemas.microsoft.com/office/drawing/2014/main" id="{5BD22E39-32E5-96E4-340E-BE66AC457A6E}"/>
              </a:ext>
            </a:extLst>
          </p:cNvPr>
          <p:cNvPicPr>
            <a:picLocks noChangeAspect="1"/>
          </p:cNvPicPr>
          <p:nvPr/>
        </p:nvPicPr>
        <p:blipFill rotWithShape="1">
          <a:blip r:embed="rId3">
            <a:extLst>
              <a:ext uri="{28A0092B-C50C-407E-A947-70E740481C1C}">
                <a14:useLocalDpi xmlns:a14="http://schemas.microsoft.com/office/drawing/2010/main" val="0"/>
              </a:ext>
            </a:extLst>
          </a:blip>
          <a:srcRect l="28014" t="142" r="2920" b="-142"/>
          <a:stretch/>
        </p:blipFill>
        <p:spPr>
          <a:xfrm>
            <a:off x="5077158" y="0"/>
            <a:ext cx="7114842" cy="6867769"/>
          </a:xfrm>
          <a:prstGeom prst="rect">
            <a:avLst/>
          </a:prstGeom>
          <a:gradFill>
            <a:gsLst>
              <a:gs pos="45140">
                <a:srgbClr val="B8C8E5"/>
              </a:gs>
              <a:gs pos="0">
                <a:schemeClr val="accent1">
                  <a:lumMod val="5000"/>
                  <a:lumOff val="95000"/>
                </a:schemeClr>
              </a:gs>
              <a:gs pos="6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Grp="1" noRot="1" noChangeAspect="1" noMove="1" noResize="1" noEditPoints="1" noAdjustHandles="1" noChangeArrowheads="1" noChangeShapeType="1" noCrop="1"/>
          </p:cNvPicPr>
          <p:nvPr/>
        </p:nvPicPr>
        <p:blipFill>
          <a:blip r:embed="rId4"/>
          <a:stretch>
            <a:fillRect/>
          </a:stretch>
        </p:blipFill>
        <p:spPr>
          <a:xfrm>
            <a:off x="0" y="1780842"/>
            <a:ext cx="5077158" cy="5077158"/>
          </a:xfrm>
          <a:prstGeom prst="rect">
            <a:avLst/>
          </a:prstGeom>
        </p:spPr>
      </p:pic>
      <p:sp>
        <p:nvSpPr>
          <p:cNvPr id="3" name="Oval 2">
            <a:extLst>
              <a:ext uri="{FF2B5EF4-FFF2-40B4-BE49-F238E27FC236}">
                <a16:creationId xmlns:a16="http://schemas.microsoft.com/office/drawing/2014/main" id="{AA3CF3B9-BF85-2827-F451-22E6487F3628}"/>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B7151E6-097E-B591-AE2B-9818588D1FF4}"/>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Document with solid fill">
            <a:extLst>
              <a:ext uri="{FF2B5EF4-FFF2-40B4-BE49-F238E27FC236}">
                <a16:creationId xmlns:a16="http://schemas.microsoft.com/office/drawing/2014/main" id="{0DC6B6BA-0C45-7BEB-9B47-97F450268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408A7F10-E92F-663D-294E-A366F06292E1}"/>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2D55945-0C54-6CF3-028E-4591987C8B3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74A297-2AFE-C621-0E42-CF328C5763F2}"/>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4</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sp>
        <p:nvSpPr>
          <p:cNvPr id="8" name="Title 2">
            <a:extLst>
              <a:ext uri="{FF2B5EF4-FFF2-40B4-BE49-F238E27FC236}">
                <a16:creationId xmlns:a16="http://schemas.microsoft.com/office/drawing/2014/main" id="{3970987C-29A3-93CD-9748-0B9F758FAA5B}"/>
              </a:ext>
            </a:extLst>
          </p:cNvPr>
          <p:cNvSpPr txBox="1">
            <a:spLocks/>
          </p:cNvSpPr>
          <p:nvPr/>
        </p:nvSpPr>
        <p:spPr>
          <a:xfrm>
            <a:off x="605814" y="124663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Exercise</a:t>
            </a:r>
            <a:endParaRPr lang="en-US" sz="4000" dirty="0">
              <a:solidFill>
                <a:srgbClr val="325083"/>
              </a:solidFill>
              <a:cs typeface="Calibri"/>
            </a:endParaRPr>
          </a:p>
        </p:txBody>
      </p:sp>
      <p:sp>
        <p:nvSpPr>
          <p:cNvPr id="11" name="Title 2">
            <a:extLst>
              <a:ext uri="{FF2B5EF4-FFF2-40B4-BE49-F238E27FC236}">
                <a16:creationId xmlns:a16="http://schemas.microsoft.com/office/drawing/2014/main" id="{242FA48B-3527-396F-4AC6-3D7D85F5666D}"/>
              </a:ext>
            </a:extLst>
          </p:cNvPr>
          <p:cNvSpPr txBox="1">
            <a:spLocks/>
          </p:cNvSpPr>
          <p:nvPr/>
        </p:nvSpPr>
        <p:spPr>
          <a:xfrm>
            <a:off x="605814" y="2095577"/>
            <a:ext cx="439164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effectLst/>
                <a:latin typeface="Gotham" panose="02000504020000020004" pitchFamily="2" charset="0"/>
              </a:rPr>
              <a:t>What are the 5 elements that nurture psychological safety?</a:t>
            </a:r>
          </a:p>
        </p:txBody>
      </p:sp>
    </p:spTree>
    <p:extLst>
      <p:ext uri="{BB962C8B-B14F-4D97-AF65-F5344CB8AC3E}">
        <p14:creationId xmlns:p14="http://schemas.microsoft.com/office/powerpoint/2010/main" val="2189404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174A179-B878-9EF8-2A33-E856B23DDEA3}"/>
              </a:ext>
            </a:extLst>
          </p:cNvPr>
          <p:cNvSpPr/>
          <p:nvPr/>
        </p:nvSpPr>
        <p:spPr>
          <a:xfrm>
            <a:off x="8682404" y="2611603"/>
            <a:ext cx="2233247" cy="7146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otham" panose="02000504050000020004" pitchFamily="2" charset="0"/>
              </a:rPr>
              <a:t>    TRUST</a:t>
            </a:r>
          </a:p>
        </p:txBody>
      </p:sp>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Grp="1" noRot="1" noChangeAspect="1" noMove="1" noResize="1" noEditPoints="1" noAdjustHandles="1" noChangeArrowheads="1" noChangeShapeType="1" noCrop="1"/>
          </p:cNvPicPr>
          <p:nvPr/>
        </p:nvPicPr>
        <p:blipFill>
          <a:blip r:embed="rId3"/>
          <a:stretch>
            <a:fillRect/>
          </a:stretch>
        </p:blipFill>
        <p:spPr>
          <a:xfrm>
            <a:off x="0" y="1780842"/>
            <a:ext cx="5077158" cy="5077158"/>
          </a:xfrm>
          <a:prstGeom prst="rect">
            <a:avLst/>
          </a:prstGeom>
        </p:spPr>
      </p:pic>
      <p:sp>
        <p:nvSpPr>
          <p:cNvPr id="32" name="TextBox 31">
            <a:extLst>
              <a:ext uri="{FF2B5EF4-FFF2-40B4-BE49-F238E27FC236}">
                <a16:creationId xmlns:a16="http://schemas.microsoft.com/office/drawing/2014/main" id="{68455B4D-24B7-E0B6-1043-9D155F60648A}"/>
              </a:ext>
            </a:extLst>
          </p:cNvPr>
          <p:cNvSpPr txBox="1"/>
          <p:nvPr/>
        </p:nvSpPr>
        <p:spPr>
          <a:xfrm>
            <a:off x="559559" y="253623"/>
            <a:ext cx="11632442" cy="707886"/>
          </a:xfrm>
          <a:prstGeom prst="rect">
            <a:avLst/>
          </a:prstGeom>
          <a:noFill/>
        </p:spPr>
        <p:txBody>
          <a:bodyPr wrap="square" rtlCol="0">
            <a:spAutoFit/>
          </a:bodyPr>
          <a:lstStyle/>
          <a:p>
            <a:r>
              <a:rPr lang="en-GB" sz="4000" b="1" dirty="0">
                <a:solidFill>
                  <a:srgbClr val="325083"/>
                </a:solidFill>
                <a:latin typeface="Gotham" panose="02000504020000020004" pitchFamily="2" charset="0"/>
                <a:ea typeface="+mj-ea"/>
                <a:cs typeface="+mj-cs"/>
              </a:rPr>
              <a:t>The key elements that nurture psychological safety </a:t>
            </a:r>
          </a:p>
        </p:txBody>
      </p:sp>
      <p:sp>
        <p:nvSpPr>
          <p:cNvPr id="33" name="Arrow: Right 32">
            <a:extLst>
              <a:ext uri="{FF2B5EF4-FFF2-40B4-BE49-F238E27FC236}">
                <a16:creationId xmlns:a16="http://schemas.microsoft.com/office/drawing/2014/main" id="{375D3336-B88C-200A-F2C9-E001C9DE2D24}"/>
              </a:ext>
            </a:extLst>
          </p:cNvPr>
          <p:cNvSpPr/>
          <p:nvPr/>
        </p:nvSpPr>
        <p:spPr>
          <a:xfrm>
            <a:off x="5253615" y="3998328"/>
            <a:ext cx="2970835" cy="3428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allout: Down Arrow 33">
            <a:extLst>
              <a:ext uri="{FF2B5EF4-FFF2-40B4-BE49-F238E27FC236}">
                <a16:creationId xmlns:a16="http://schemas.microsoft.com/office/drawing/2014/main" id="{48538138-A5BB-C818-EA40-E656B53EE886}"/>
              </a:ext>
            </a:extLst>
          </p:cNvPr>
          <p:cNvSpPr/>
          <p:nvPr/>
        </p:nvSpPr>
        <p:spPr>
          <a:xfrm>
            <a:off x="5968086" y="2059369"/>
            <a:ext cx="1952263" cy="1524000"/>
          </a:xfrm>
          <a:prstGeom prst="downArrowCallou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Compassionate Leadership</a:t>
            </a:r>
          </a:p>
        </p:txBody>
      </p:sp>
      <p:sp>
        <p:nvSpPr>
          <p:cNvPr id="35" name="Callout: Up Arrow 34">
            <a:extLst>
              <a:ext uri="{FF2B5EF4-FFF2-40B4-BE49-F238E27FC236}">
                <a16:creationId xmlns:a16="http://schemas.microsoft.com/office/drawing/2014/main" id="{F350E6E7-1AE2-579F-0D8F-611758E815C5}"/>
              </a:ext>
            </a:extLst>
          </p:cNvPr>
          <p:cNvSpPr/>
          <p:nvPr/>
        </p:nvSpPr>
        <p:spPr>
          <a:xfrm>
            <a:off x="5968086" y="4810286"/>
            <a:ext cx="1952263" cy="1371971"/>
          </a:xfrm>
          <a:prstGeom prst="upArrowCallou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Effective Team-Working</a:t>
            </a:r>
          </a:p>
        </p:txBody>
      </p:sp>
      <p:sp>
        <p:nvSpPr>
          <p:cNvPr id="36" name="Rectangle: Rounded Corners 35">
            <a:extLst>
              <a:ext uri="{FF2B5EF4-FFF2-40B4-BE49-F238E27FC236}">
                <a16:creationId xmlns:a16="http://schemas.microsoft.com/office/drawing/2014/main" id="{0129F41C-ED0F-3A33-D5D6-B50F47CEC27F}"/>
              </a:ext>
            </a:extLst>
          </p:cNvPr>
          <p:cNvSpPr/>
          <p:nvPr/>
        </p:nvSpPr>
        <p:spPr>
          <a:xfrm>
            <a:off x="2595994" y="1644410"/>
            <a:ext cx="2419109" cy="951554"/>
          </a:xfrm>
          <a:prstGeom prst="roundRec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Shared Vision Values and Objectives</a:t>
            </a:r>
          </a:p>
        </p:txBody>
      </p:sp>
      <p:sp>
        <p:nvSpPr>
          <p:cNvPr id="37" name="Rectangle: Rounded Corners 36">
            <a:extLst>
              <a:ext uri="{FF2B5EF4-FFF2-40B4-BE49-F238E27FC236}">
                <a16:creationId xmlns:a16="http://schemas.microsoft.com/office/drawing/2014/main" id="{5356DECA-D23C-5ADE-7572-88E79F00AD0E}"/>
              </a:ext>
            </a:extLst>
          </p:cNvPr>
          <p:cNvSpPr/>
          <p:nvPr/>
        </p:nvSpPr>
        <p:spPr>
          <a:xfrm>
            <a:off x="2592236" y="2765225"/>
            <a:ext cx="2419109" cy="951554"/>
          </a:xfrm>
          <a:prstGeom prst="roundRec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Reflexivity, Innovation and Learning</a:t>
            </a:r>
          </a:p>
        </p:txBody>
      </p:sp>
      <p:sp>
        <p:nvSpPr>
          <p:cNvPr id="38" name="Rectangle: Rounded Corners 37">
            <a:extLst>
              <a:ext uri="{FF2B5EF4-FFF2-40B4-BE49-F238E27FC236}">
                <a16:creationId xmlns:a16="http://schemas.microsoft.com/office/drawing/2014/main" id="{F1954E9C-8C19-A71C-D874-E25D7B9F2EE2}"/>
              </a:ext>
            </a:extLst>
          </p:cNvPr>
          <p:cNvSpPr/>
          <p:nvPr/>
        </p:nvSpPr>
        <p:spPr>
          <a:xfrm>
            <a:off x="2592235" y="4544717"/>
            <a:ext cx="2419109" cy="951554"/>
          </a:xfrm>
          <a:prstGeom prst="roundRec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Valuing Diversity, Difference and Positive Conflict</a:t>
            </a:r>
          </a:p>
        </p:txBody>
      </p:sp>
      <p:sp>
        <p:nvSpPr>
          <p:cNvPr id="39" name="Rectangle: Rounded Corners 38">
            <a:extLst>
              <a:ext uri="{FF2B5EF4-FFF2-40B4-BE49-F238E27FC236}">
                <a16:creationId xmlns:a16="http://schemas.microsoft.com/office/drawing/2014/main" id="{CAF15624-D7C3-DFB0-DB9A-7A9B5380C62D}"/>
              </a:ext>
            </a:extLst>
          </p:cNvPr>
          <p:cNvSpPr/>
          <p:nvPr/>
        </p:nvSpPr>
        <p:spPr>
          <a:xfrm>
            <a:off x="2592235" y="5605600"/>
            <a:ext cx="2419109" cy="951554"/>
          </a:xfrm>
          <a:prstGeom prst="roundRec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Mutual Support Compassion and Humility</a:t>
            </a:r>
          </a:p>
        </p:txBody>
      </p:sp>
      <p:sp>
        <p:nvSpPr>
          <p:cNvPr id="40" name="Rectangle: Rounded Corners 39">
            <a:extLst>
              <a:ext uri="{FF2B5EF4-FFF2-40B4-BE49-F238E27FC236}">
                <a16:creationId xmlns:a16="http://schemas.microsoft.com/office/drawing/2014/main" id="{28FC85CB-D03F-AF3B-E2C2-837315B13676}"/>
              </a:ext>
            </a:extLst>
          </p:cNvPr>
          <p:cNvSpPr/>
          <p:nvPr/>
        </p:nvSpPr>
        <p:spPr>
          <a:xfrm>
            <a:off x="2592235" y="3826108"/>
            <a:ext cx="2419109" cy="609280"/>
          </a:xfrm>
          <a:prstGeom prst="roundRect">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Frequent, Positive Contact</a:t>
            </a:r>
          </a:p>
        </p:txBody>
      </p:sp>
      <p:cxnSp>
        <p:nvCxnSpPr>
          <p:cNvPr id="41" name="Straight Arrow Connector 40">
            <a:extLst>
              <a:ext uri="{FF2B5EF4-FFF2-40B4-BE49-F238E27FC236}">
                <a16:creationId xmlns:a16="http://schemas.microsoft.com/office/drawing/2014/main" id="{2190D03C-9EE2-BC8F-2938-6566E75933FA}"/>
              </a:ext>
            </a:extLst>
          </p:cNvPr>
          <p:cNvCxnSpPr>
            <a:cxnSpLocks/>
          </p:cNvCxnSpPr>
          <p:nvPr/>
        </p:nvCxnSpPr>
        <p:spPr>
          <a:xfrm>
            <a:off x="5065260" y="2514564"/>
            <a:ext cx="879928" cy="1558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4F556B5-EB98-4BBE-A0AB-3A3857608706}"/>
              </a:ext>
            </a:extLst>
          </p:cNvPr>
          <p:cNvCxnSpPr>
            <a:cxnSpLocks/>
          </p:cNvCxnSpPr>
          <p:nvPr/>
        </p:nvCxnSpPr>
        <p:spPr>
          <a:xfrm>
            <a:off x="5088410" y="3294002"/>
            <a:ext cx="567306" cy="773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1B7579B-2A5E-0DDF-93D6-759BA437A739}"/>
              </a:ext>
            </a:extLst>
          </p:cNvPr>
          <p:cNvCxnSpPr>
            <a:cxnSpLocks/>
          </p:cNvCxnSpPr>
          <p:nvPr/>
        </p:nvCxnSpPr>
        <p:spPr>
          <a:xfrm flipV="1">
            <a:off x="5065260" y="4266276"/>
            <a:ext cx="616402" cy="544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B5FE3CF-4ECD-B165-D1C8-B1A29D64F128}"/>
              </a:ext>
            </a:extLst>
          </p:cNvPr>
          <p:cNvCxnSpPr>
            <a:cxnSpLocks/>
          </p:cNvCxnSpPr>
          <p:nvPr/>
        </p:nvCxnSpPr>
        <p:spPr>
          <a:xfrm flipV="1">
            <a:off x="5088410" y="4266276"/>
            <a:ext cx="889419" cy="1339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Arrow: Up-Down 44">
            <a:extLst>
              <a:ext uri="{FF2B5EF4-FFF2-40B4-BE49-F238E27FC236}">
                <a16:creationId xmlns:a16="http://schemas.microsoft.com/office/drawing/2014/main" id="{EF1B6F80-D8BE-399E-7AC9-B9D8CC3F40D4}"/>
              </a:ext>
            </a:extLst>
          </p:cNvPr>
          <p:cNvSpPr/>
          <p:nvPr/>
        </p:nvSpPr>
        <p:spPr>
          <a:xfrm>
            <a:off x="9314349" y="3633401"/>
            <a:ext cx="338040" cy="1072718"/>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4D511F13-0A70-DCD0-3B87-B36AFE05DAB4}"/>
              </a:ext>
            </a:extLst>
          </p:cNvPr>
          <p:cNvGrpSpPr/>
          <p:nvPr/>
        </p:nvGrpSpPr>
        <p:grpSpPr>
          <a:xfrm>
            <a:off x="8193195" y="2496780"/>
            <a:ext cx="986605" cy="962758"/>
            <a:chOff x="8664819" y="1169377"/>
            <a:chExt cx="1349619" cy="1349619"/>
          </a:xfrm>
        </p:grpSpPr>
        <p:sp>
          <p:nvSpPr>
            <p:cNvPr id="7" name="Oval 6">
              <a:extLst>
                <a:ext uri="{FF2B5EF4-FFF2-40B4-BE49-F238E27FC236}">
                  <a16:creationId xmlns:a16="http://schemas.microsoft.com/office/drawing/2014/main" id="{507CBCA1-DF50-7BC5-DB81-0A7477E2A773}"/>
                </a:ext>
              </a:extLst>
            </p:cNvPr>
            <p:cNvSpPr/>
            <p:nvPr/>
          </p:nvSpPr>
          <p:spPr>
            <a:xfrm>
              <a:off x="8664819" y="1169377"/>
              <a:ext cx="1349619" cy="13496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5EC890B-2C44-F1F8-7E73-FEEBE81852A2}"/>
                </a:ext>
              </a:extLst>
            </p:cNvPr>
            <p:cNvSpPr/>
            <p:nvPr/>
          </p:nvSpPr>
          <p:spPr>
            <a:xfrm>
              <a:off x="8774257" y="1264472"/>
              <a:ext cx="1130741" cy="1130741"/>
            </a:xfrm>
            <a:prstGeom prst="ellipse">
              <a:avLst/>
            </a:prstGeom>
            <a:solidFill>
              <a:srgbClr val="FFFFF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Tick with solid fill">
              <a:extLst>
                <a:ext uri="{FF2B5EF4-FFF2-40B4-BE49-F238E27FC236}">
                  <a16:creationId xmlns:a16="http://schemas.microsoft.com/office/drawing/2014/main" id="{FCA83762-FF45-48BD-8C6F-B3738AB043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0621" y="1386986"/>
              <a:ext cx="914400" cy="914400"/>
            </a:xfrm>
            <a:prstGeom prst="rect">
              <a:avLst/>
            </a:prstGeom>
          </p:spPr>
        </p:pic>
      </p:grpSp>
      <p:sp>
        <p:nvSpPr>
          <p:cNvPr id="11" name="Rectangle: Rounded Corners 10">
            <a:extLst>
              <a:ext uri="{FF2B5EF4-FFF2-40B4-BE49-F238E27FC236}">
                <a16:creationId xmlns:a16="http://schemas.microsoft.com/office/drawing/2014/main" id="{6118BF0B-8100-15F7-E5D5-176306967291}"/>
              </a:ext>
            </a:extLst>
          </p:cNvPr>
          <p:cNvSpPr/>
          <p:nvPr/>
        </p:nvSpPr>
        <p:spPr>
          <a:xfrm>
            <a:off x="8739879" y="4878594"/>
            <a:ext cx="2175772" cy="7146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latin typeface="Gotham" panose="02000504050000020004" pitchFamily="2" charset="0"/>
              </a:rPr>
              <a:t>INNOVATION</a:t>
            </a:r>
          </a:p>
        </p:txBody>
      </p:sp>
      <p:grpSp>
        <p:nvGrpSpPr>
          <p:cNvPr id="16" name="Group 15">
            <a:extLst>
              <a:ext uri="{FF2B5EF4-FFF2-40B4-BE49-F238E27FC236}">
                <a16:creationId xmlns:a16="http://schemas.microsoft.com/office/drawing/2014/main" id="{3925EA5F-26D0-5BF2-7FC4-40823BCA01E4}"/>
              </a:ext>
            </a:extLst>
          </p:cNvPr>
          <p:cNvGrpSpPr/>
          <p:nvPr/>
        </p:nvGrpSpPr>
        <p:grpSpPr>
          <a:xfrm>
            <a:off x="8217042" y="4763771"/>
            <a:ext cx="962758" cy="962758"/>
            <a:chOff x="8217042" y="4763771"/>
            <a:chExt cx="962758" cy="962758"/>
          </a:xfrm>
        </p:grpSpPr>
        <p:sp>
          <p:nvSpPr>
            <p:cNvPr id="13" name="Oval 12">
              <a:extLst>
                <a:ext uri="{FF2B5EF4-FFF2-40B4-BE49-F238E27FC236}">
                  <a16:creationId xmlns:a16="http://schemas.microsoft.com/office/drawing/2014/main" id="{BC35D1A9-297A-B9AA-7AD8-7B5B1A37E75D}"/>
                </a:ext>
              </a:extLst>
            </p:cNvPr>
            <p:cNvSpPr/>
            <p:nvPr/>
          </p:nvSpPr>
          <p:spPr>
            <a:xfrm>
              <a:off x="8217042" y="4763771"/>
              <a:ext cx="962758" cy="9627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895624C-0816-0828-06C1-FF4C49ABBA62}"/>
                </a:ext>
              </a:extLst>
            </p:cNvPr>
            <p:cNvSpPr/>
            <p:nvPr/>
          </p:nvSpPr>
          <p:spPr>
            <a:xfrm>
              <a:off x="8295110" y="4831608"/>
              <a:ext cx="806620" cy="806620"/>
            </a:xfrm>
            <a:prstGeom prst="ellipse">
              <a:avLst/>
            </a:prstGeom>
            <a:solidFill>
              <a:srgbClr val="FFFFF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Puzzle pieces with solid fill">
              <a:extLst>
                <a:ext uri="{FF2B5EF4-FFF2-40B4-BE49-F238E27FC236}">
                  <a16:creationId xmlns:a16="http://schemas.microsoft.com/office/drawing/2014/main" id="{634723C6-499F-14B7-2ED1-FC505D42D2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65118" y="4891048"/>
              <a:ext cx="687740" cy="687740"/>
            </a:xfrm>
            <a:prstGeom prst="rect">
              <a:avLst/>
            </a:prstGeom>
          </p:spPr>
        </p:pic>
      </p:grpSp>
    </p:spTree>
    <p:extLst>
      <p:ext uri="{BB962C8B-B14F-4D97-AF65-F5344CB8AC3E}">
        <p14:creationId xmlns:p14="http://schemas.microsoft.com/office/powerpoint/2010/main" val="2699500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8455B4D-24B7-E0B6-1043-9D155F60648A}"/>
              </a:ext>
            </a:extLst>
          </p:cNvPr>
          <p:cNvSpPr txBox="1"/>
          <p:nvPr/>
        </p:nvSpPr>
        <p:spPr>
          <a:xfrm>
            <a:off x="559559" y="253623"/>
            <a:ext cx="11632442" cy="707886"/>
          </a:xfrm>
          <a:prstGeom prst="rect">
            <a:avLst/>
          </a:prstGeom>
          <a:noFill/>
        </p:spPr>
        <p:txBody>
          <a:bodyPr wrap="square" rtlCol="0">
            <a:spAutoFit/>
          </a:bodyPr>
          <a:lstStyle/>
          <a:p>
            <a:r>
              <a:rPr lang="en-GB" sz="4000" b="1" dirty="0">
                <a:solidFill>
                  <a:srgbClr val="325083"/>
                </a:solidFill>
                <a:latin typeface="Gotham" panose="02000504020000020004" pitchFamily="2" charset="0"/>
                <a:ea typeface="+mj-ea"/>
                <a:cs typeface="+mj-cs"/>
              </a:rPr>
              <a:t>The Five Dysfunctions of Team </a:t>
            </a:r>
          </a:p>
        </p:txBody>
      </p:sp>
      <p:pic>
        <p:nvPicPr>
          <p:cNvPr id="3" name="Picture 2">
            <a:extLst>
              <a:ext uri="{FF2B5EF4-FFF2-40B4-BE49-F238E27FC236}">
                <a16:creationId xmlns:a16="http://schemas.microsoft.com/office/drawing/2014/main" id="{EE043142-D7E4-5936-6063-98A00B4E72ED}"/>
              </a:ext>
            </a:extLst>
          </p:cNvPr>
          <p:cNvPicPr>
            <a:picLocks noChangeAspect="1"/>
          </p:cNvPicPr>
          <p:nvPr/>
        </p:nvPicPr>
        <p:blipFill>
          <a:blip r:embed="rId3"/>
          <a:stretch>
            <a:fillRect/>
          </a:stretch>
        </p:blipFill>
        <p:spPr>
          <a:xfrm>
            <a:off x="995966" y="1493375"/>
            <a:ext cx="10437526" cy="4383762"/>
          </a:xfrm>
          <a:prstGeom prst="rect">
            <a:avLst/>
          </a:prstGeom>
        </p:spPr>
      </p:pic>
      <p:pic>
        <p:nvPicPr>
          <p:cNvPr id="5" name="Picture 4" descr="A blue and white compass on a black background&#10;&#10;Description automatically generated">
            <a:extLst>
              <a:ext uri="{FF2B5EF4-FFF2-40B4-BE49-F238E27FC236}">
                <a16:creationId xmlns:a16="http://schemas.microsoft.com/office/drawing/2014/main" id="{1E81F1AD-8F4D-433A-ED45-1A40403A9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 y="1780842"/>
            <a:ext cx="5077158" cy="5077158"/>
          </a:xfrm>
          <a:prstGeom prst="rect">
            <a:avLst/>
          </a:prstGeom>
        </p:spPr>
      </p:pic>
      <p:pic>
        <p:nvPicPr>
          <p:cNvPr id="6" name="Picture 5">
            <a:extLst>
              <a:ext uri="{FF2B5EF4-FFF2-40B4-BE49-F238E27FC236}">
                <a16:creationId xmlns:a16="http://schemas.microsoft.com/office/drawing/2014/main" id="{4D6B1F48-6A46-2C19-6A8B-390552366605}"/>
              </a:ext>
            </a:extLst>
          </p:cNvPr>
          <p:cNvPicPr>
            <a:picLocks noChangeAspect="1"/>
          </p:cNvPicPr>
          <p:nvPr/>
        </p:nvPicPr>
        <p:blipFill>
          <a:blip r:embed="rId5"/>
          <a:stretch>
            <a:fillRect/>
          </a:stretch>
        </p:blipFill>
        <p:spPr>
          <a:xfrm>
            <a:off x="10159142" y="384225"/>
            <a:ext cx="1597540" cy="2393319"/>
          </a:xfrm>
          <a:prstGeom prst="rect">
            <a:avLst/>
          </a:prstGeom>
        </p:spPr>
      </p:pic>
    </p:spTree>
    <p:extLst>
      <p:ext uri="{BB962C8B-B14F-4D97-AF65-F5344CB8AC3E}">
        <p14:creationId xmlns:p14="http://schemas.microsoft.com/office/powerpoint/2010/main" val="135400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7F63F3D-C4DA-878F-FC3B-CF39DE3F0BC4}"/>
              </a:ext>
            </a:extLst>
          </p:cNvPr>
          <p:cNvPicPr>
            <a:picLocks noChangeAspect="1"/>
          </p:cNvPicPr>
          <p:nvPr/>
        </p:nvPicPr>
        <p:blipFill rotWithShape="1">
          <a:blip r:embed="rId3"/>
          <a:srcRect t="461"/>
          <a:stretch/>
        </p:blipFill>
        <p:spPr>
          <a:xfrm>
            <a:off x="20" y="1282"/>
            <a:ext cx="12191980" cy="6856718"/>
          </a:xfrm>
          <a:prstGeom prst="rect">
            <a:avLst/>
          </a:prstGeom>
        </p:spPr>
      </p:pic>
    </p:spTree>
    <p:extLst>
      <p:ext uri="{BB962C8B-B14F-4D97-AF65-F5344CB8AC3E}">
        <p14:creationId xmlns:p14="http://schemas.microsoft.com/office/powerpoint/2010/main" val="2283715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3CC93C-5F52-2EE8-746D-5F694524CD89}"/>
              </a:ext>
            </a:extLst>
          </p:cNvPr>
          <p:cNvPicPr>
            <a:picLocks noChangeAspect="1"/>
          </p:cNvPicPr>
          <p:nvPr/>
        </p:nvPicPr>
        <p:blipFill rotWithShape="1">
          <a:blip r:embed="rId3">
            <a:extLst>
              <a:ext uri="{28A0092B-C50C-407E-A947-70E740481C1C}">
                <a14:useLocalDpi xmlns:a14="http://schemas.microsoft.com/office/drawing/2010/main" val="0"/>
              </a:ext>
            </a:extLst>
          </a:blip>
          <a:srcRect l="20412" r="20412"/>
          <a:stretch/>
        </p:blipFill>
        <p:spPr>
          <a:xfrm>
            <a:off x="6096000" y="0"/>
            <a:ext cx="6096000" cy="6867769"/>
          </a:xfrm>
          <a:prstGeom prst="rect">
            <a:avLst/>
          </a:prstGeom>
          <a:gradFill>
            <a:gsLst>
              <a:gs pos="45140">
                <a:srgbClr val="B8C8E5"/>
              </a:gs>
              <a:gs pos="0">
                <a:schemeClr val="accent1">
                  <a:lumMod val="5000"/>
                  <a:lumOff val="95000"/>
                </a:schemeClr>
              </a:gs>
              <a:gs pos="6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3" name="Oval 2">
            <a:extLst>
              <a:ext uri="{FF2B5EF4-FFF2-40B4-BE49-F238E27FC236}">
                <a16:creationId xmlns:a16="http://schemas.microsoft.com/office/drawing/2014/main" id="{AA3CF3B9-BF85-2827-F451-22E6487F3628}"/>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B7151E6-097E-B591-AE2B-9818588D1FF4}"/>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Document with solid fill">
            <a:extLst>
              <a:ext uri="{FF2B5EF4-FFF2-40B4-BE49-F238E27FC236}">
                <a16:creationId xmlns:a16="http://schemas.microsoft.com/office/drawing/2014/main" id="{0DC6B6BA-0C45-7BEB-9B47-97F4502686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408A7F10-E92F-663D-294E-A366F06292E1}"/>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2D55945-0C54-6CF3-028E-4591987C8B3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74A297-2AFE-C621-0E42-CF328C5763F2}"/>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5</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sp>
        <p:nvSpPr>
          <p:cNvPr id="8" name="Title 2">
            <a:extLst>
              <a:ext uri="{FF2B5EF4-FFF2-40B4-BE49-F238E27FC236}">
                <a16:creationId xmlns:a16="http://schemas.microsoft.com/office/drawing/2014/main" id="{95DC1512-593E-E7A6-A293-6EC3118B275E}"/>
              </a:ext>
            </a:extLst>
          </p:cNvPr>
          <p:cNvSpPr txBox="1">
            <a:spLocks/>
          </p:cNvSpPr>
          <p:nvPr/>
        </p:nvSpPr>
        <p:spPr>
          <a:xfrm>
            <a:off x="605814" y="124663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Exercise</a:t>
            </a:r>
            <a:endParaRPr lang="en-US" sz="4000" dirty="0">
              <a:solidFill>
                <a:srgbClr val="325083"/>
              </a:solidFill>
              <a:cs typeface="Calibri"/>
            </a:endParaRPr>
          </a:p>
        </p:txBody>
      </p:sp>
      <p:sp>
        <p:nvSpPr>
          <p:cNvPr id="11" name="Title 2">
            <a:extLst>
              <a:ext uri="{FF2B5EF4-FFF2-40B4-BE49-F238E27FC236}">
                <a16:creationId xmlns:a16="http://schemas.microsoft.com/office/drawing/2014/main" id="{897C8383-D7B0-C05F-F49F-E398F4DB74B0}"/>
              </a:ext>
            </a:extLst>
          </p:cNvPr>
          <p:cNvSpPr txBox="1">
            <a:spLocks/>
          </p:cNvSpPr>
          <p:nvPr/>
        </p:nvSpPr>
        <p:spPr>
          <a:xfrm>
            <a:off x="605814" y="2095577"/>
            <a:ext cx="593002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effectLst/>
                <a:latin typeface="Gotham" panose="02000504020000020004" pitchFamily="2" charset="0"/>
              </a:rPr>
              <a:t>How will you embed one or more of the Compassionate Leadership Principles within your team?</a:t>
            </a:r>
          </a:p>
        </p:txBody>
      </p:sp>
      <p:pic>
        <p:nvPicPr>
          <p:cNvPr id="13" name="Picture 12" descr="A blue and white compass on a black background&#10;&#10;Description automatically generated">
            <a:extLst>
              <a:ext uri="{FF2B5EF4-FFF2-40B4-BE49-F238E27FC236}">
                <a16:creationId xmlns:a16="http://schemas.microsoft.com/office/drawing/2014/main" id="{12198DDF-326A-4161-2AD7-D15F5F9A578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3557" y="1780842"/>
            <a:ext cx="5077158" cy="5077158"/>
          </a:xfrm>
          <a:prstGeom prst="rect">
            <a:avLst/>
          </a:prstGeom>
        </p:spPr>
      </p:pic>
    </p:spTree>
    <p:extLst>
      <p:ext uri="{BB962C8B-B14F-4D97-AF65-F5344CB8AC3E}">
        <p14:creationId xmlns:p14="http://schemas.microsoft.com/office/powerpoint/2010/main" val="290840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pic>
        <p:nvPicPr>
          <p:cNvPr id="2" name="Picture 1">
            <a:extLst>
              <a:ext uri="{FF2B5EF4-FFF2-40B4-BE49-F238E27FC236}">
                <a16:creationId xmlns:a16="http://schemas.microsoft.com/office/drawing/2014/main" id="{5387A9FC-46B3-D6F3-CE21-3251636712E7}"/>
              </a:ext>
            </a:extLst>
          </p:cNvPr>
          <p:cNvPicPr>
            <a:picLocks noChangeAspect="1"/>
          </p:cNvPicPr>
          <p:nvPr/>
        </p:nvPicPr>
        <p:blipFill rotWithShape="1">
          <a:blip r:embed="rId4">
            <a:extLst>
              <a:ext uri="{28A0092B-C50C-407E-A947-70E740481C1C}">
                <a14:useLocalDpi xmlns:a14="http://schemas.microsoft.com/office/drawing/2010/main" val="0"/>
              </a:ext>
            </a:extLst>
          </a:blip>
          <a:srcRect l="655" r="4330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itle 2">
            <a:extLst>
              <a:ext uri="{FF2B5EF4-FFF2-40B4-BE49-F238E27FC236}">
                <a16:creationId xmlns:a16="http://schemas.microsoft.com/office/drawing/2014/main" id="{4D59E07A-0AF6-F288-77F8-F1CC9F92A05D}"/>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More resources</a:t>
            </a:r>
            <a:r>
              <a:rPr lang="en-US" sz="4000" b="1" dirty="0">
                <a:solidFill>
                  <a:srgbClr val="00917F"/>
                </a:solidFill>
                <a:latin typeface="Gotham"/>
              </a:rPr>
              <a:t>…</a:t>
            </a:r>
            <a:endParaRPr lang="en-US" sz="4000" dirty="0">
              <a:solidFill>
                <a:srgbClr val="00917F"/>
              </a:solidFill>
              <a:cs typeface="Calibri"/>
            </a:endParaRPr>
          </a:p>
        </p:txBody>
      </p:sp>
      <p:pic>
        <p:nvPicPr>
          <p:cNvPr id="12" name="Picture 11" descr="A qr code with black dots&#10;&#10;Description automatically generated">
            <a:extLst>
              <a:ext uri="{FF2B5EF4-FFF2-40B4-BE49-F238E27FC236}">
                <a16:creationId xmlns:a16="http://schemas.microsoft.com/office/drawing/2014/main" id="{FF9F6163-D6DE-8005-9A4D-5B3857055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66" y="2446962"/>
            <a:ext cx="2437749" cy="2437749"/>
          </a:xfrm>
          <a:prstGeom prst="rect">
            <a:avLst/>
          </a:prstGeom>
        </p:spPr>
      </p:pic>
    </p:spTree>
    <p:extLst>
      <p:ext uri="{BB962C8B-B14F-4D97-AF65-F5344CB8AC3E}">
        <p14:creationId xmlns:p14="http://schemas.microsoft.com/office/powerpoint/2010/main" val="3269563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descr="A blue and white corner with a white star&#10;&#10;Description automatically generated">
            <a:extLst>
              <a:ext uri="{FF2B5EF4-FFF2-40B4-BE49-F238E27FC236}">
                <a16:creationId xmlns:a16="http://schemas.microsoft.com/office/drawing/2014/main" id="{2C26455B-05C9-5CBF-3A16-9EE76346BE69}"/>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TextBox 1">
            <a:extLst>
              <a:ext uri="{FF2B5EF4-FFF2-40B4-BE49-F238E27FC236}">
                <a16:creationId xmlns:a16="http://schemas.microsoft.com/office/drawing/2014/main" id="{BB47602B-8BEA-9E87-930E-2ED3F625B8A1}"/>
              </a:ext>
            </a:extLst>
          </p:cNvPr>
          <p:cNvSpPr txBox="1"/>
          <p:nvPr/>
        </p:nvSpPr>
        <p:spPr>
          <a:xfrm>
            <a:off x="5076397" y="1249947"/>
            <a:ext cx="612942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GB" sz="3600" dirty="0">
                <a:cs typeface="Calibri"/>
              </a:rPr>
              <a:t>What has struck a chord with you today?</a:t>
            </a:r>
          </a:p>
          <a:p>
            <a:pPr marL="571500" indent="-571500">
              <a:buFont typeface="Arial"/>
              <a:buChar char="•"/>
            </a:pPr>
            <a:endParaRPr lang="en-GB" sz="3600" dirty="0">
              <a:cs typeface="Calibri"/>
            </a:endParaRPr>
          </a:p>
          <a:p>
            <a:pPr marL="571500" indent="-571500">
              <a:buFont typeface="Arial"/>
              <a:buChar char="•"/>
            </a:pPr>
            <a:r>
              <a:rPr lang="en-GB" sz="3600" dirty="0">
                <a:cs typeface="Calibri"/>
              </a:rPr>
              <a:t>What action will you take back in the workplace to become an effective team?</a:t>
            </a:r>
          </a:p>
          <a:p>
            <a:pPr marL="571500" indent="-571500">
              <a:buFont typeface="Arial"/>
              <a:buChar char="•"/>
            </a:pPr>
            <a:endParaRPr lang="en-GB" sz="3600" dirty="0">
              <a:cs typeface="Calibri"/>
            </a:endParaRPr>
          </a:p>
          <a:p>
            <a:pPr marL="571500" indent="-571500">
              <a:buFont typeface="Arial"/>
              <a:buChar char="•"/>
            </a:pPr>
            <a:r>
              <a:rPr lang="en-GB" sz="3600" dirty="0">
                <a:cs typeface="Calibri"/>
              </a:rPr>
              <a:t>What further support do you require?</a:t>
            </a:r>
          </a:p>
        </p:txBody>
      </p:sp>
      <p:sp>
        <p:nvSpPr>
          <p:cNvPr id="3" name="Title 2">
            <a:extLst>
              <a:ext uri="{FF2B5EF4-FFF2-40B4-BE49-F238E27FC236}">
                <a16:creationId xmlns:a16="http://schemas.microsoft.com/office/drawing/2014/main" id="{CD1F6497-A6FE-0811-E33F-334258715602}"/>
              </a:ext>
            </a:extLst>
          </p:cNvPr>
          <p:cNvSpPr txBox="1">
            <a:spLocks/>
          </p:cNvSpPr>
          <p:nvPr/>
        </p:nvSpPr>
        <p:spPr>
          <a:xfrm>
            <a:off x="605814" y="1246633"/>
            <a:ext cx="43916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cs typeface="Calibri"/>
              </a:rPr>
              <a:t>Reflections and Next Steps </a:t>
            </a:r>
          </a:p>
        </p:txBody>
      </p:sp>
    </p:spTree>
    <p:extLst>
      <p:ext uri="{BB962C8B-B14F-4D97-AF65-F5344CB8AC3E}">
        <p14:creationId xmlns:p14="http://schemas.microsoft.com/office/powerpoint/2010/main" val="296298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5" name="Title 1">
            <a:extLst>
              <a:ext uri="{FF2B5EF4-FFF2-40B4-BE49-F238E27FC236}">
                <a16:creationId xmlns:a16="http://schemas.microsoft.com/office/drawing/2014/main" id="{FBC7A131-09CD-549F-B5BC-F12C81A87D1B}"/>
              </a:ext>
            </a:extLst>
          </p:cNvPr>
          <p:cNvSpPr>
            <a:spLocks noGrp="1"/>
          </p:cNvSpPr>
          <p:nvPr>
            <p:ph type="title"/>
          </p:nvPr>
        </p:nvSpPr>
        <p:spPr>
          <a:xfrm>
            <a:off x="993535" y="291356"/>
            <a:ext cx="10204928" cy="710866"/>
          </a:xfrm>
        </p:spPr>
        <p:txBody>
          <a:bodyPr>
            <a:noAutofit/>
          </a:bodyPr>
          <a:lstStyle/>
          <a:p>
            <a:pPr algn="ctr"/>
            <a:r>
              <a:rPr lang="en-GB" sz="4000" b="1" dirty="0">
                <a:solidFill>
                  <a:srgbClr val="325083"/>
                </a:solidFill>
                <a:latin typeface="Gotham" panose="02000504020000020004" pitchFamily="2" charset="0"/>
              </a:rPr>
              <a:t>Module 2: Compassionate Team</a:t>
            </a:r>
            <a:br>
              <a:rPr lang="en-GB" sz="4000" b="1" dirty="0">
                <a:solidFill>
                  <a:srgbClr val="325083"/>
                </a:solidFill>
                <a:latin typeface="Gotham" panose="02000504020000020004" pitchFamily="2" charset="0"/>
              </a:rPr>
            </a:br>
            <a:r>
              <a:rPr lang="en-GB" sz="4000" b="1" dirty="0">
                <a:solidFill>
                  <a:srgbClr val="325083"/>
                </a:solidFill>
                <a:latin typeface="Gotham" panose="02000504020000020004" pitchFamily="2" charset="0"/>
              </a:rPr>
              <a:t>and Inter-team Working</a:t>
            </a:r>
          </a:p>
        </p:txBody>
      </p:sp>
      <p:graphicFrame>
        <p:nvGraphicFramePr>
          <p:cNvPr id="9" name="Content Placeholder 3">
            <a:extLst>
              <a:ext uri="{FF2B5EF4-FFF2-40B4-BE49-F238E27FC236}">
                <a16:creationId xmlns:a16="http://schemas.microsoft.com/office/drawing/2014/main" id="{1C43A4EF-E3F4-3106-9186-3E6F6B3CDA68}"/>
              </a:ext>
            </a:extLst>
          </p:cNvPr>
          <p:cNvGraphicFramePr>
            <a:graphicFrameLocks noGrp="1"/>
          </p:cNvGraphicFramePr>
          <p:nvPr>
            <p:ph idx="1"/>
            <p:extLst>
              <p:ext uri="{D42A27DB-BD31-4B8C-83A1-F6EECF244321}">
                <p14:modId xmlns:p14="http://schemas.microsoft.com/office/powerpoint/2010/main" val="438805394"/>
              </p:ext>
            </p:extLst>
          </p:nvPr>
        </p:nvGraphicFramePr>
        <p:xfrm>
          <a:off x="655053" y="1363806"/>
          <a:ext cx="10881891" cy="4657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1112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descr="A blue and white corner with a white star&#10;&#10;Description automatically generated">
            <a:extLst>
              <a:ext uri="{FF2B5EF4-FFF2-40B4-BE49-F238E27FC236}">
                <a16:creationId xmlns:a16="http://schemas.microsoft.com/office/drawing/2014/main" id="{17F525BB-E854-664D-FAF9-210A63E10441}"/>
              </a:ext>
            </a:extLst>
          </p:cNvPr>
          <p:cNvPicPr>
            <a:picLocks noChangeAspect="1"/>
          </p:cNvPicPr>
          <p:nvPr/>
        </p:nvPicPr>
        <p:blipFill>
          <a:blip r:embed="rId3"/>
          <a:stretch>
            <a:fillRect/>
          </a:stretch>
        </p:blipFill>
        <p:spPr>
          <a:xfrm>
            <a:off x="-761" y="1778782"/>
            <a:ext cx="5077158" cy="5077158"/>
          </a:xfrm>
          <a:prstGeom prst="rect">
            <a:avLst/>
          </a:prstGeom>
        </p:spPr>
      </p:pic>
      <p:pic>
        <p:nvPicPr>
          <p:cNvPr id="12" name="Picture 11">
            <a:extLst>
              <a:ext uri="{FF2B5EF4-FFF2-40B4-BE49-F238E27FC236}">
                <a16:creationId xmlns:a16="http://schemas.microsoft.com/office/drawing/2014/main" id="{89BACDE3-A7F3-A072-E108-5E2FDB064356}"/>
              </a:ext>
            </a:extLst>
          </p:cNvPr>
          <p:cNvPicPr>
            <a:picLocks noChangeAspect="1"/>
          </p:cNvPicPr>
          <p:nvPr/>
        </p:nvPicPr>
        <p:blipFill rotWithShape="1">
          <a:blip r:embed="rId4">
            <a:extLst>
              <a:ext uri="{28A0092B-C50C-407E-A947-70E740481C1C}">
                <a14:useLocalDpi xmlns:a14="http://schemas.microsoft.com/office/drawing/2010/main" val="0"/>
              </a:ext>
            </a:extLst>
          </a:blip>
          <a:srcRect l="710" r="32222"/>
          <a:stretch/>
        </p:blipFill>
        <p:spPr>
          <a:xfrm>
            <a:off x="5150901" y="0"/>
            <a:ext cx="7041099" cy="70198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13" name="Group 12">
            <a:extLst>
              <a:ext uri="{FF2B5EF4-FFF2-40B4-BE49-F238E27FC236}">
                <a16:creationId xmlns:a16="http://schemas.microsoft.com/office/drawing/2014/main" id="{7A937DEF-259C-3E1F-87F4-0E0C03EDAA37}"/>
              </a:ext>
            </a:extLst>
          </p:cNvPr>
          <p:cNvGrpSpPr/>
          <p:nvPr/>
        </p:nvGrpSpPr>
        <p:grpSpPr>
          <a:xfrm>
            <a:off x="10542802" y="5047792"/>
            <a:ext cx="1279301" cy="1420292"/>
            <a:chOff x="10542802" y="5047792"/>
            <a:chExt cx="1279301" cy="1420292"/>
          </a:xfrm>
        </p:grpSpPr>
        <p:sp>
          <p:nvSpPr>
            <p:cNvPr id="3" name="Oval 2">
              <a:extLst>
                <a:ext uri="{FF2B5EF4-FFF2-40B4-BE49-F238E27FC236}">
                  <a16:creationId xmlns:a16="http://schemas.microsoft.com/office/drawing/2014/main" id="{AA3CF3B9-BF85-2827-F451-22E6487F3628}"/>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B7151E6-097E-B591-AE2B-9818588D1FF4}"/>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Document with solid fill">
              <a:extLst>
                <a:ext uri="{FF2B5EF4-FFF2-40B4-BE49-F238E27FC236}">
                  <a16:creationId xmlns:a16="http://schemas.microsoft.com/office/drawing/2014/main" id="{0DC6B6BA-0C45-7BEB-9B47-97F450268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9036" y="5442013"/>
              <a:ext cx="826296" cy="826296"/>
            </a:xfrm>
            <a:prstGeom prst="rect">
              <a:avLst/>
            </a:prstGeom>
            <a:effectLst/>
          </p:spPr>
        </p:pic>
        <p:sp>
          <p:nvSpPr>
            <p:cNvPr id="6" name="Oval 5">
              <a:extLst>
                <a:ext uri="{FF2B5EF4-FFF2-40B4-BE49-F238E27FC236}">
                  <a16:creationId xmlns:a16="http://schemas.microsoft.com/office/drawing/2014/main" id="{408A7F10-E92F-663D-294E-A366F06292E1}"/>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2D55945-0C54-6CF3-028E-4591987C8B35}"/>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74A297-2AFE-C621-0E42-CF328C5763F2}"/>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917F"/>
                  </a:solidFill>
                  <a:effectLst/>
                  <a:uLnTx/>
                  <a:uFillTx/>
                  <a:latin typeface="Gotham Black" pitchFamily="50" charset="0"/>
                  <a:ea typeface="+mn-ea"/>
                  <a:cs typeface="+mn-cs"/>
                </a:rPr>
                <a:t>1</a:t>
              </a:r>
              <a:endParaRPr kumimoji="0" lang="en-GB" sz="2000" b="0" i="0" u="none" strike="noStrike" kern="1200" cap="none" spc="0" normalizeH="0" baseline="0" noProof="0">
                <a:ln>
                  <a:noFill/>
                </a:ln>
                <a:solidFill>
                  <a:srgbClr val="00917F"/>
                </a:solidFill>
                <a:effectLst/>
                <a:uLnTx/>
                <a:uFillTx/>
                <a:latin typeface="Gotham Black" pitchFamily="50" charset="0"/>
                <a:ea typeface="+mn-ea"/>
                <a:cs typeface="+mn-cs"/>
              </a:endParaRPr>
            </a:p>
          </p:txBody>
        </p:sp>
      </p:grpSp>
      <p:sp>
        <p:nvSpPr>
          <p:cNvPr id="8" name="Title 2">
            <a:extLst>
              <a:ext uri="{FF2B5EF4-FFF2-40B4-BE49-F238E27FC236}">
                <a16:creationId xmlns:a16="http://schemas.microsoft.com/office/drawing/2014/main" id="{DC1F6E40-9275-396A-A438-D866E1DE3AB6}"/>
              </a:ext>
            </a:extLst>
          </p:cNvPr>
          <p:cNvSpPr txBox="1">
            <a:spLocks/>
          </p:cNvSpPr>
          <p:nvPr/>
        </p:nvSpPr>
        <p:spPr>
          <a:xfrm>
            <a:off x="605814" y="124663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Exercise</a:t>
            </a:r>
            <a:endParaRPr lang="en-US" sz="4000" dirty="0">
              <a:solidFill>
                <a:srgbClr val="325083"/>
              </a:solidFill>
              <a:cs typeface="Calibri"/>
            </a:endParaRPr>
          </a:p>
        </p:txBody>
      </p:sp>
      <p:sp>
        <p:nvSpPr>
          <p:cNvPr id="10" name="Title 2">
            <a:extLst>
              <a:ext uri="{FF2B5EF4-FFF2-40B4-BE49-F238E27FC236}">
                <a16:creationId xmlns:a16="http://schemas.microsoft.com/office/drawing/2014/main" id="{C9C49E9F-8AA3-1B3C-0D25-A8E00EC719BE}"/>
              </a:ext>
            </a:extLst>
          </p:cNvPr>
          <p:cNvSpPr txBox="1">
            <a:spLocks/>
          </p:cNvSpPr>
          <p:nvPr/>
        </p:nvSpPr>
        <p:spPr>
          <a:xfrm>
            <a:off x="605814" y="2095577"/>
            <a:ext cx="439164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effectLst/>
                <a:latin typeface="Gotham" panose="02000504020000020004" pitchFamily="2" charset="0"/>
              </a:rPr>
              <a:t>“</a:t>
            </a:r>
            <a:r>
              <a:rPr lang="en-GB" sz="2800" b="1" dirty="0">
                <a:latin typeface="Gotham" panose="02000504020000020004" pitchFamily="2" charset="0"/>
                <a:ea typeface="+mj-ea"/>
                <a:cs typeface="+mj-cs"/>
              </a:rPr>
              <a:t>What are the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Gotham" panose="02000504020000020004" pitchFamily="2" charset="0"/>
                <a:ea typeface="+mj-ea"/>
                <a:cs typeface="+mj-cs"/>
              </a:rPr>
              <a:t>of working in 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Gotham" panose="02000504020000020004" pitchFamily="2" charset="0"/>
                <a:ea typeface="+mj-ea"/>
                <a:cs typeface="+mj-cs"/>
              </a:rPr>
              <a:t>effective team?</a:t>
            </a:r>
            <a:endParaRPr lang="en-GB" sz="2800" b="1" dirty="0">
              <a:effectLst/>
              <a:latin typeface="Gotham" panose="02000504020000020004" pitchFamily="2" charset="0"/>
            </a:endParaRPr>
          </a:p>
        </p:txBody>
      </p:sp>
    </p:spTree>
    <p:extLst>
      <p:ext uri="{BB962C8B-B14F-4D97-AF65-F5344CB8AC3E}">
        <p14:creationId xmlns:p14="http://schemas.microsoft.com/office/powerpoint/2010/main" val="156653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pic>
        <p:nvPicPr>
          <p:cNvPr id="8" name="Picture 7">
            <a:extLst>
              <a:ext uri="{FF2B5EF4-FFF2-40B4-BE49-F238E27FC236}">
                <a16:creationId xmlns:a16="http://schemas.microsoft.com/office/drawing/2014/main" id="{4CEA4AE5-ACCF-C628-66A2-984D9593D114}"/>
              </a:ext>
            </a:extLst>
          </p:cNvPr>
          <p:cNvPicPr>
            <a:picLocks noChangeAspect="1"/>
          </p:cNvPicPr>
          <p:nvPr/>
        </p:nvPicPr>
        <p:blipFill>
          <a:blip r:embed="rId4">
            <a:extLst>
              <a:ext uri="{28A0092B-C50C-407E-A947-70E740481C1C}">
                <a14:useLocalDpi xmlns:a14="http://schemas.microsoft.com/office/drawing/2010/main" val="0"/>
              </a:ext>
            </a:extLst>
          </a:blip>
          <a:srcRect l="6832" r="6832"/>
          <a:stretch/>
        </p:blipFill>
        <p:spPr>
          <a:xfrm>
            <a:off x="5535386" y="0"/>
            <a:ext cx="6656614" cy="5140124"/>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9" name="Content Placeholder 2">
            <a:extLst>
              <a:ext uri="{FF2B5EF4-FFF2-40B4-BE49-F238E27FC236}">
                <a16:creationId xmlns:a16="http://schemas.microsoft.com/office/drawing/2014/main" id="{6AE3F529-C49C-88AA-2C25-D917FCE10847}"/>
              </a:ext>
            </a:extLst>
          </p:cNvPr>
          <p:cNvSpPr txBox="1">
            <a:spLocks/>
          </p:cNvSpPr>
          <p:nvPr/>
        </p:nvSpPr>
        <p:spPr>
          <a:xfrm>
            <a:off x="1267673" y="1814249"/>
            <a:ext cx="4828327"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GB" dirty="0">
                <a:solidFill>
                  <a:schemeClr val="tx1"/>
                </a:solidFill>
                <a:latin typeface="Gotham" panose="02000504050000020004" pitchFamily="2" charset="0"/>
              </a:rPr>
              <a:t>A need for belonging</a:t>
            </a:r>
          </a:p>
          <a:p>
            <a:pPr marL="342900" indent="-342900">
              <a:buFont typeface="Arial" panose="020B0604020202020204" pitchFamily="34" charset="0"/>
              <a:buChar char="•"/>
            </a:pPr>
            <a:r>
              <a:rPr lang="en-GB" dirty="0">
                <a:solidFill>
                  <a:schemeClr val="tx1"/>
                </a:solidFill>
                <a:latin typeface="Gotham" panose="02000504050000020004" pitchFamily="2" charset="0"/>
              </a:rPr>
              <a:t>Support from colleagues enables people to thrive in their work</a:t>
            </a:r>
          </a:p>
          <a:p>
            <a:pPr marL="342900" indent="-342900">
              <a:buFont typeface="Arial" panose="020B0604020202020204" pitchFamily="34" charset="0"/>
              <a:buChar char="•"/>
            </a:pPr>
            <a:r>
              <a:rPr lang="en-GB" dirty="0">
                <a:solidFill>
                  <a:schemeClr val="tx1"/>
                </a:solidFill>
                <a:latin typeface="Gotham" panose="02000504050000020004" pitchFamily="2" charset="0"/>
              </a:rPr>
              <a:t>Exclusion, discriminations, bullying, incivility and chronic conflict have the opposite effect  </a:t>
            </a:r>
          </a:p>
          <a:p>
            <a:pPr marL="285750" indent="-285750">
              <a:buFont typeface="Arial" panose="020B0604020202020204" pitchFamily="34" charset="0"/>
              <a:buChar char="•"/>
            </a:pPr>
            <a:endParaRPr lang="en-GB" dirty="0">
              <a:solidFill>
                <a:schemeClr val="tx1"/>
              </a:solidFill>
              <a:latin typeface="Gotham" panose="02000504050000020004" pitchFamily="2" charset="0"/>
            </a:endParaRPr>
          </a:p>
          <a:p>
            <a:endParaRPr lang="en-GB" b="1" dirty="0">
              <a:solidFill>
                <a:schemeClr val="tx1"/>
              </a:solidFill>
              <a:latin typeface="Gotham" panose="02000504020000020004" pitchFamily="2" charset="0"/>
            </a:endParaRPr>
          </a:p>
          <a:p>
            <a:pPr marL="285750" indent="-285750">
              <a:buFont typeface="Arial" panose="020B0604020202020204" pitchFamily="34" charset="0"/>
              <a:buChar char="•"/>
            </a:pPr>
            <a:endParaRPr lang="en-GB" dirty="0">
              <a:solidFill>
                <a:schemeClr val="tx1"/>
              </a:solidFill>
            </a:endParaRPr>
          </a:p>
        </p:txBody>
      </p:sp>
      <p:sp>
        <p:nvSpPr>
          <p:cNvPr id="10" name="Title 2">
            <a:extLst>
              <a:ext uri="{FF2B5EF4-FFF2-40B4-BE49-F238E27FC236}">
                <a16:creationId xmlns:a16="http://schemas.microsoft.com/office/drawing/2014/main" id="{446EC8CF-F605-645C-4F88-58CE6F5A64DE}"/>
              </a:ext>
            </a:extLst>
          </p:cNvPr>
          <p:cNvSpPr txBox="1">
            <a:spLocks/>
          </p:cNvSpPr>
          <p:nvPr/>
        </p:nvSpPr>
        <p:spPr>
          <a:xfrm>
            <a:off x="605814" y="522369"/>
            <a:ext cx="6847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Why Teamworking?</a:t>
            </a:r>
            <a:endParaRPr lang="en-US" sz="4000" dirty="0">
              <a:solidFill>
                <a:srgbClr val="325083"/>
              </a:solidFill>
              <a:cs typeface="Calibri"/>
            </a:endParaRPr>
          </a:p>
        </p:txBody>
      </p:sp>
    </p:spTree>
    <p:extLst>
      <p:ext uri="{BB962C8B-B14F-4D97-AF65-F5344CB8AC3E}">
        <p14:creationId xmlns:p14="http://schemas.microsoft.com/office/powerpoint/2010/main" val="37228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8" name="Title 2">
            <a:extLst>
              <a:ext uri="{FF2B5EF4-FFF2-40B4-BE49-F238E27FC236}">
                <a16:creationId xmlns:a16="http://schemas.microsoft.com/office/drawing/2014/main" id="{73631F77-FEC6-8F5B-A382-786222E535E3}"/>
              </a:ext>
            </a:extLst>
          </p:cNvPr>
          <p:cNvSpPr txBox="1">
            <a:spLocks/>
          </p:cNvSpPr>
          <p:nvPr/>
        </p:nvSpPr>
        <p:spPr>
          <a:xfrm>
            <a:off x="605814" y="522369"/>
            <a:ext cx="56189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Teamwork positively impacts:</a:t>
            </a:r>
            <a:endParaRPr lang="en-US" sz="4000" dirty="0">
              <a:solidFill>
                <a:srgbClr val="325083"/>
              </a:solidFill>
              <a:cs typeface="Calibri"/>
            </a:endParaRPr>
          </a:p>
        </p:txBody>
      </p:sp>
      <p:sp>
        <p:nvSpPr>
          <p:cNvPr id="9" name="Content Placeholder 2">
            <a:extLst>
              <a:ext uri="{FF2B5EF4-FFF2-40B4-BE49-F238E27FC236}">
                <a16:creationId xmlns:a16="http://schemas.microsoft.com/office/drawing/2014/main" id="{949FC253-61C3-FB2B-610D-25068AE9DD22}"/>
              </a:ext>
            </a:extLst>
          </p:cNvPr>
          <p:cNvSpPr txBox="1">
            <a:spLocks/>
          </p:cNvSpPr>
          <p:nvPr/>
        </p:nvSpPr>
        <p:spPr>
          <a:xfrm>
            <a:off x="1267673" y="1814249"/>
            <a:ext cx="4626941"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solidFill>
                  <a:schemeClr val="tx1"/>
                </a:solidFill>
                <a:latin typeface="Gotham" panose="02000504050000020004" pitchFamily="2" charset="0"/>
              </a:rPr>
              <a:t>Staff health and wellbeing</a:t>
            </a:r>
          </a:p>
          <a:p>
            <a:pPr marL="342900" indent="-342900">
              <a:buFont typeface="Arial" panose="020B0604020202020204" pitchFamily="34" charset="0"/>
              <a:buChar char="•"/>
            </a:pPr>
            <a:r>
              <a:rPr lang="en-GB" dirty="0">
                <a:solidFill>
                  <a:schemeClr val="tx1"/>
                </a:solidFill>
                <a:latin typeface="Gotham" panose="02000504050000020004" pitchFamily="2" charset="0"/>
              </a:rPr>
              <a:t>Care quality</a:t>
            </a:r>
          </a:p>
          <a:p>
            <a:pPr marL="342900" indent="-342900">
              <a:buFont typeface="Arial" panose="020B0604020202020204" pitchFamily="34" charset="0"/>
              <a:buChar char="•"/>
            </a:pPr>
            <a:r>
              <a:rPr lang="en-GB" dirty="0">
                <a:solidFill>
                  <a:schemeClr val="tx1"/>
                </a:solidFill>
                <a:latin typeface="Gotham" panose="02000504050000020004" pitchFamily="2" charset="0"/>
              </a:rPr>
              <a:t>Financial performance</a:t>
            </a:r>
          </a:p>
          <a:p>
            <a:pPr marL="342900" indent="-342900">
              <a:buFont typeface="Arial" panose="020B0604020202020204" pitchFamily="34" charset="0"/>
              <a:buChar char="•"/>
            </a:pPr>
            <a:r>
              <a:rPr lang="en-GB" dirty="0">
                <a:solidFill>
                  <a:schemeClr val="tx1"/>
                </a:solidFill>
                <a:latin typeface="Gotham" panose="02000504050000020004" pitchFamily="2" charset="0"/>
              </a:rPr>
              <a:t>Innovation</a:t>
            </a:r>
          </a:p>
          <a:p>
            <a:pPr marL="342900" indent="-342900">
              <a:buFont typeface="Arial" panose="020B0604020202020204" pitchFamily="34" charset="0"/>
              <a:buChar char="•"/>
            </a:pPr>
            <a:r>
              <a:rPr lang="en-GB" dirty="0">
                <a:solidFill>
                  <a:schemeClr val="tx1"/>
                </a:solidFill>
                <a:latin typeface="Gotham" panose="02000504050000020004" pitchFamily="2" charset="0"/>
              </a:rPr>
              <a:t>Patient satisfaction</a:t>
            </a:r>
          </a:p>
          <a:p>
            <a:pPr marL="342900" indent="-342900">
              <a:buFont typeface="Arial" panose="020B0604020202020204" pitchFamily="34" charset="0"/>
              <a:buChar char="•"/>
            </a:pPr>
            <a:r>
              <a:rPr lang="en-GB" dirty="0">
                <a:solidFill>
                  <a:schemeClr val="tx1"/>
                </a:solidFill>
                <a:latin typeface="Gotham" panose="02000504050000020004" pitchFamily="2" charset="0"/>
              </a:rPr>
              <a:t>Reduced errors</a:t>
            </a:r>
          </a:p>
          <a:p>
            <a:pPr marL="342900" indent="-342900">
              <a:buFont typeface="Arial" panose="020B0604020202020204" pitchFamily="34" charset="0"/>
              <a:buChar char="•"/>
            </a:pPr>
            <a:r>
              <a:rPr lang="en-GB" dirty="0">
                <a:solidFill>
                  <a:schemeClr val="tx1"/>
                </a:solidFill>
                <a:latin typeface="Gotham" panose="02000504050000020004" pitchFamily="2" charset="0"/>
              </a:rPr>
              <a:t>Reduced intention not quit </a:t>
            </a:r>
          </a:p>
          <a:p>
            <a:pPr marL="342900" indent="-342900">
              <a:buFont typeface="Arial" panose="020B0604020202020204" pitchFamily="34" charset="0"/>
              <a:buChar char="•"/>
            </a:pPr>
            <a:r>
              <a:rPr lang="en-GB" dirty="0">
                <a:solidFill>
                  <a:schemeClr val="tx1"/>
                </a:solidFill>
                <a:latin typeface="Gotham" panose="02000504050000020004" pitchFamily="2" charset="0"/>
              </a:rPr>
              <a:t>Avoidable patient mortality</a:t>
            </a:r>
          </a:p>
        </p:txBody>
      </p:sp>
      <p:pic>
        <p:nvPicPr>
          <p:cNvPr id="12" name="Picture 11">
            <a:extLst>
              <a:ext uri="{FF2B5EF4-FFF2-40B4-BE49-F238E27FC236}">
                <a16:creationId xmlns:a16="http://schemas.microsoft.com/office/drawing/2014/main" id="{33E72EED-E0A9-E611-03CE-4695A09A36A3}"/>
              </a:ext>
            </a:extLst>
          </p:cNvPr>
          <p:cNvPicPr>
            <a:picLocks noChangeAspect="1"/>
          </p:cNvPicPr>
          <p:nvPr/>
        </p:nvPicPr>
        <p:blipFill rotWithShape="1">
          <a:blip r:embed="rId4">
            <a:extLst>
              <a:ext uri="{28A0092B-C50C-407E-A947-70E740481C1C}">
                <a14:useLocalDpi xmlns:a14="http://schemas.microsoft.com/office/drawing/2010/main" val="0"/>
              </a:ext>
            </a:extLst>
          </a:blip>
          <a:srcRect l="21759" t="5903" r="23047" b="11412"/>
          <a:stretch/>
        </p:blipFill>
        <p:spPr>
          <a:xfrm>
            <a:off x="5894614" y="0"/>
            <a:ext cx="7041099" cy="70198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275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pic>
        <p:nvPicPr>
          <p:cNvPr id="2" name="Picture 1" descr="A person in a white suit and goggles hugging a person in a room&#10;&#10;Description automatically generated">
            <a:extLst>
              <a:ext uri="{FF2B5EF4-FFF2-40B4-BE49-F238E27FC236}">
                <a16:creationId xmlns:a16="http://schemas.microsoft.com/office/drawing/2014/main" id="{3FFC8A6E-E63C-EBEE-CFA7-E7E638D94714}"/>
              </a:ext>
            </a:extLst>
          </p:cNvPr>
          <p:cNvPicPr>
            <a:picLocks noChangeAspect="1"/>
          </p:cNvPicPr>
          <p:nvPr/>
        </p:nvPicPr>
        <p:blipFill rotWithShape="1">
          <a:blip r:embed="rId4"/>
          <a:srcRect l="17490" r="15854" b="-1"/>
          <a:stretch/>
        </p:blipFill>
        <p:spPr>
          <a:xfrm>
            <a:off x="6144287" y="713091"/>
            <a:ext cx="5403851" cy="5431818"/>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sp>
        <p:nvSpPr>
          <p:cNvPr id="5" name="Title 2">
            <a:extLst>
              <a:ext uri="{FF2B5EF4-FFF2-40B4-BE49-F238E27FC236}">
                <a16:creationId xmlns:a16="http://schemas.microsoft.com/office/drawing/2014/main" id="{9AC27C32-2AA8-5786-FB2C-FFE96B00EA44}"/>
              </a:ext>
            </a:extLst>
          </p:cNvPr>
          <p:cNvSpPr txBox="1">
            <a:spLocks/>
          </p:cNvSpPr>
          <p:nvPr/>
        </p:nvSpPr>
        <p:spPr>
          <a:xfrm>
            <a:off x="1364989" y="574393"/>
            <a:ext cx="4391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Teamworking</a:t>
            </a:r>
            <a:endParaRPr lang="en-US" sz="4000" dirty="0">
              <a:solidFill>
                <a:srgbClr val="325083"/>
              </a:solidFill>
              <a:cs typeface="Calibri"/>
            </a:endParaRPr>
          </a:p>
        </p:txBody>
      </p:sp>
      <p:cxnSp>
        <p:nvCxnSpPr>
          <p:cNvPr id="6" name="Straight Connector 5">
            <a:extLst>
              <a:ext uri="{FF2B5EF4-FFF2-40B4-BE49-F238E27FC236}">
                <a16:creationId xmlns:a16="http://schemas.microsoft.com/office/drawing/2014/main" id="{8CFF116B-E37D-794F-0BB1-2C46B5CC75F0}"/>
              </a:ext>
            </a:extLst>
          </p:cNvPr>
          <p:cNvCxnSpPr/>
          <p:nvPr/>
        </p:nvCxnSpPr>
        <p:spPr>
          <a:xfrm>
            <a:off x="1537946" y="1399204"/>
            <a:ext cx="4045727" cy="0"/>
          </a:xfrm>
          <a:prstGeom prst="line">
            <a:avLst/>
          </a:prstGeom>
          <a:ln>
            <a:solidFill>
              <a:srgbClr val="00917F"/>
            </a:solidFill>
          </a:ln>
        </p:spPr>
        <p:style>
          <a:lnRef idx="2">
            <a:schemeClr val="dk1"/>
          </a:lnRef>
          <a:fillRef idx="0">
            <a:schemeClr val="dk1"/>
          </a:fillRef>
          <a:effectRef idx="1">
            <a:schemeClr val="dk1"/>
          </a:effectRef>
          <a:fontRef idx="minor">
            <a:schemeClr val="tx1"/>
          </a:fontRef>
        </p:style>
      </p:cxnSp>
      <p:sp>
        <p:nvSpPr>
          <p:cNvPr id="7" name="Title 2">
            <a:extLst>
              <a:ext uri="{FF2B5EF4-FFF2-40B4-BE49-F238E27FC236}">
                <a16:creationId xmlns:a16="http://schemas.microsoft.com/office/drawing/2014/main" id="{67F2D16B-707E-51FB-5231-BFFC0FE2A8DC}"/>
              </a:ext>
            </a:extLst>
          </p:cNvPr>
          <p:cNvSpPr txBox="1">
            <a:spLocks/>
          </p:cNvSpPr>
          <p:nvPr/>
        </p:nvSpPr>
        <p:spPr>
          <a:xfrm>
            <a:off x="1364989" y="1694321"/>
            <a:ext cx="439164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GB" sz="2400" i="1" dirty="0">
                <a:latin typeface="Gotham" panose="02000504050000020004" pitchFamily="2" charset="0"/>
              </a:rPr>
              <a:t>To enable health and social care staff to deliver high quality, compassionate care and to flourish, all must work together to create positive, supportive, compassionate and inclusive workplaces </a:t>
            </a:r>
          </a:p>
          <a:p>
            <a:pPr marL="0" indent="0">
              <a:buNone/>
            </a:pPr>
            <a:endParaRPr lang="en-GB" sz="2400" i="1" dirty="0">
              <a:latin typeface="Gotham" panose="02000504050000020004" pitchFamily="2" charset="0"/>
            </a:endParaRPr>
          </a:p>
          <a:p>
            <a:pPr marL="0" indent="0">
              <a:buNone/>
            </a:pPr>
            <a:r>
              <a:rPr lang="en-GB" sz="2400" b="1" dirty="0">
                <a:latin typeface="Gotham" panose="02000504050000020004" pitchFamily="2" charset="0"/>
              </a:rPr>
              <a:t>M West (2021)</a:t>
            </a:r>
          </a:p>
        </p:txBody>
      </p:sp>
    </p:spTree>
    <p:extLst>
      <p:ext uri="{BB962C8B-B14F-4D97-AF65-F5344CB8AC3E}">
        <p14:creationId xmlns:p14="http://schemas.microsoft.com/office/powerpoint/2010/main" val="311567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5" name="Title 1">
            <a:extLst>
              <a:ext uri="{FF2B5EF4-FFF2-40B4-BE49-F238E27FC236}">
                <a16:creationId xmlns:a16="http://schemas.microsoft.com/office/drawing/2014/main" id="{FBC7A131-09CD-549F-B5BC-F12C81A87D1B}"/>
              </a:ext>
            </a:extLst>
          </p:cNvPr>
          <p:cNvSpPr>
            <a:spLocks noGrp="1"/>
          </p:cNvSpPr>
          <p:nvPr>
            <p:ph type="title"/>
          </p:nvPr>
        </p:nvSpPr>
        <p:spPr>
          <a:xfrm>
            <a:off x="993535" y="304800"/>
            <a:ext cx="10204928" cy="710866"/>
          </a:xfrm>
        </p:spPr>
        <p:txBody>
          <a:bodyPr>
            <a:normAutofit/>
          </a:bodyPr>
          <a:lstStyle/>
          <a:p>
            <a:pPr algn="ctr"/>
            <a:r>
              <a:rPr lang="en-GB" sz="4000" b="1" dirty="0">
                <a:solidFill>
                  <a:srgbClr val="325083"/>
                </a:solidFill>
                <a:latin typeface="Gotham" panose="02000504020000020004" pitchFamily="2" charset="0"/>
              </a:rPr>
              <a:t>Effective Teams </a:t>
            </a:r>
          </a:p>
        </p:txBody>
      </p:sp>
      <p:sp>
        <p:nvSpPr>
          <p:cNvPr id="4" name="Content Placeholder 3">
            <a:extLst>
              <a:ext uri="{FF2B5EF4-FFF2-40B4-BE49-F238E27FC236}">
                <a16:creationId xmlns:a16="http://schemas.microsoft.com/office/drawing/2014/main" id="{2F4BDDFE-66D3-98CC-06E1-180E01D1E3C7}"/>
              </a:ext>
            </a:extLst>
          </p:cNvPr>
          <p:cNvSpPr>
            <a:spLocks noGrp="1"/>
          </p:cNvSpPr>
          <p:nvPr>
            <p:ph idx="1"/>
          </p:nvPr>
        </p:nvSpPr>
        <p:spPr>
          <a:xfrm>
            <a:off x="708338" y="1329052"/>
            <a:ext cx="11354873" cy="4706846"/>
          </a:xfrm>
        </p:spPr>
        <p:txBody>
          <a:bodyPr>
            <a:noAutofit/>
          </a:bodyPr>
          <a:lstStyle/>
          <a:p>
            <a:pPr marL="0" indent="0">
              <a:spcAft>
                <a:spcPts val="1500"/>
              </a:spcAft>
              <a:buNone/>
            </a:pPr>
            <a:r>
              <a:rPr lang="en-GB" sz="3500" b="1" dirty="0"/>
              <a:t>40% </a:t>
            </a:r>
            <a:r>
              <a:rPr lang="en-GB" sz="2700" dirty="0"/>
              <a:t>of staff work in real teams</a:t>
            </a:r>
          </a:p>
          <a:p>
            <a:pPr marL="0" indent="0">
              <a:spcAft>
                <a:spcPts val="1500"/>
              </a:spcAft>
              <a:buNone/>
            </a:pPr>
            <a:r>
              <a:rPr lang="en-GB" sz="3500" b="1" dirty="0"/>
              <a:t>50-60% </a:t>
            </a:r>
            <a:r>
              <a:rPr lang="en-GB" sz="2700" dirty="0"/>
              <a:t>of staff work in pseudo teams </a:t>
            </a:r>
          </a:p>
          <a:p>
            <a:pPr marL="0" indent="0">
              <a:spcAft>
                <a:spcPts val="1500"/>
              </a:spcAft>
              <a:buNone/>
            </a:pPr>
            <a:r>
              <a:rPr lang="en-GB" sz="3500" b="1" dirty="0"/>
              <a:t>Effective teams </a:t>
            </a:r>
            <a:r>
              <a:rPr lang="en-GB" sz="2700" dirty="0"/>
              <a:t>are ‘real teams’</a:t>
            </a:r>
          </a:p>
          <a:p>
            <a:pPr marL="0" indent="0">
              <a:spcAft>
                <a:spcPts val="1500"/>
              </a:spcAft>
              <a:buNone/>
            </a:pPr>
            <a:r>
              <a:rPr lang="en-GB" sz="3500" b="1" dirty="0"/>
              <a:t>Shared leadership </a:t>
            </a:r>
            <a:r>
              <a:rPr lang="en-GB" sz="2700" dirty="0"/>
              <a:t>= valuing all contributions</a:t>
            </a:r>
          </a:p>
          <a:p>
            <a:pPr marL="0" indent="0">
              <a:spcAft>
                <a:spcPts val="1500"/>
              </a:spcAft>
              <a:buNone/>
            </a:pPr>
            <a:r>
              <a:rPr lang="en-GB" sz="3500" b="1" dirty="0"/>
              <a:t>Psychological safety </a:t>
            </a:r>
            <a:r>
              <a:rPr lang="en-GB" sz="2700" dirty="0"/>
              <a:t>= everyone feels included, cared for and valued</a:t>
            </a:r>
          </a:p>
        </p:txBody>
      </p:sp>
      <p:sp>
        <p:nvSpPr>
          <p:cNvPr id="2" name="Oval 1">
            <a:extLst>
              <a:ext uri="{FF2B5EF4-FFF2-40B4-BE49-F238E27FC236}">
                <a16:creationId xmlns:a16="http://schemas.microsoft.com/office/drawing/2014/main" id="{EC807CBA-75CC-7831-7F20-D54934BF5EF3}"/>
              </a:ext>
            </a:extLst>
          </p:cNvPr>
          <p:cNvSpPr/>
          <p:nvPr/>
        </p:nvSpPr>
        <p:spPr>
          <a:xfrm>
            <a:off x="7947681" y="875034"/>
            <a:ext cx="3535981" cy="3557399"/>
          </a:xfrm>
          <a:prstGeom prst="ellipse">
            <a:avLst/>
          </a:prstGeom>
          <a:blipFill dpi="0" rotWithShape="1">
            <a:blip r:embed="rId4">
              <a:extLst>
                <a:ext uri="{28A0092B-C50C-407E-A947-70E740481C1C}">
                  <a14:useLocalDpi xmlns:a14="http://schemas.microsoft.com/office/drawing/2010/main" val="0"/>
                </a:ext>
              </a:extLst>
            </a:blip>
            <a:srcRect/>
            <a:stretch>
              <a:fillRect l="-41075" t="-1488" r="-15419" b="-2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9368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Grp="1" noRot="1" noChangeAspect="1" noMove="1" noResize="1" noEditPoints="1" noAdjustHandles="1" noChangeArrowheads="1" noChangeShapeType="1" noCrop="1"/>
          </p:cNvPicPr>
          <p:nvPr/>
        </p:nvPicPr>
        <p:blipFill>
          <a:blip r:embed="rId3"/>
          <a:stretch>
            <a:fillRect/>
          </a:stretch>
        </p:blipFill>
        <p:spPr>
          <a:xfrm>
            <a:off x="-761" y="1778782"/>
            <a:ext cx="5077158" cy="5077158"/>
          </a:xfrm>
          <a:prstGeom prst="rect">
            <a:avLst/>
          </a:prstGeom>
        </p:spPr>
      </p:pic>
      <p:sp>
        <p:nvSpPr>
          <p:cNvPr id="2" name="Title 1">
            <a:extLst>
              <a:ext uri="{FF2B5EF4-FFF2-40B4-BE49-F238E27FC236}">
                <a16:creationId xmlns:a16="http://schemas.microsoft.com/office/drawing/2014/main" id="{C47372D6-8715-E0FF-57CD-29FBC7094B00}"/>
              </a:ext>
            </a:extLst>
          </p:cNvPr>
          <p:cNvSpPr>
            <a:spLocks noGrp="1"/>
          </p:cNvSpPr>
          <p:nvPr>
            <p:ph type="title"/>
          </p:nvPr>
        </p:nvSpPr>
        <p:spPr>
          <a:xfrm>
            <a:off x="307257" y="454346"/>
            <a:ext cx="10515600" cy="764793"/>
          </a:xfrm>
        </p:spPr>
        <p:txBody>
          <a:bodyPr>
            <a:normAutofit fontScale="90000"/>
          </a:bodyPr>
          <a:lstStyle/>
          <a:p>
            <a:r>
              <a:rPr lang="en-GB" altLang="en-US" sz="4000" b="1" dirty="0">
                <a:solidFill>
                  <a:srgbClr val="325083"/>
                </a:solidFill>
                <a:latin typeface="Gotham" panose="02000504020000020004" pitchFamily="2" charset="0"/>
              </a:rPr>
              <a:t>Features of ‘Real’ High Performing Teams</a:t>
            </a:r>
            <a:br>
              <a:rPr lang="en-GB" altLang="en-US" sz="4000" dirty="0">
                <a:solidFill>
                  <a:srgbClr val="002060"/>
                </a:solidFill>
                <a:latin typeface="Calibri"/>
                <a:cs typeface="Arial" charset="0"/>
              </a:rPr>
            </a:br>
            <a:endParaRPr lang="en-GB" sz="4000" b="1" dirty="0">
              <a:solidFill>
                <a:srgbClr val="325083"/>
              </a:solidFill>
              <a:latin typeface="Gotham" panose="02000504020000020004" pitchFamily="2" charset="0"/>
            </a:endParaRPr>
          </a:p>
        </p:txBody>
      </p:sp>
      <p:graphicFrame>
        <p:nvGraphicFramePr>
          <p:cNvPr id="8" name="Table 7">
            <a:extLst>
              <a:ext uri="{FF2B5EF4-FFF2-40B4-BE49-F238E27FC236}">
                <a16:creationId xmlns:a16="http://schemas.microsoft.com/office/drawing/2014/main" id="{10F9ED70-64C8-7479-DCF5-283CC2A959D3}"/>
              </a:ext>
            </a:extLst>
          </p:cNvPr>
          <p:cNvGraphicFramePr>
            <a:graphicFrameLocks noGrp="1"/>
          </p:cNvGraphicFramePr>
          <p:nvPr>
            <p:extLst>
              <p:ext uri="{D42A27DB-BD31-4B8C-83A1-F6EECF244321}">
                <p14:modId xmlns:p14="http://schemas.microsoft.com/office/powerpoint/2010/main" val="1966949302"/>
              </p:ext>
            </p:extLst>
          </p:nvPr>
        </p:nvGraphicFramePr>
        <p:xfrm>
          <a:off x="1860744" y="916255"/>
          <a:ext cx="9895444" cy="5339665"/>
        </p:xfrm>
        <a:graphic>
          <a:graphicData uri="http://schemas.openxmlformats.org/drawingml/2006/table">
            <a:tbl>
              <a:tblPr firstRow="1" bandRow="1">
                <a:tableStyleId>{1E171933-4619-4E11-9A3F-F7608DF75F80}</a:tableStyleId>
              </a:tblPr>
              <a:tblGrid>
                <a:gridCol w="2744717">
                  <a:extLst>
                    <a:ext uri="{9D8B030D-6E8A-4147-A177-3AD203B41FA5}">
                      <a16:colId xmlns:a16="http://schemas.microsoft.com/office/drawing/2014/main" val="20000"/>
                    </a:ext>
                  </a:extLst>
                </a:gridCol>
                <a:gridCol w="7150727">
                  <a:extLst>
                    <a:ext uri="{9D8B030D-6E8A-4147-A177-3AD203B41FA5}">
                      <a16:colId xmlns:a16="http://schemas.microsoft.com/office/drawing/2014/main" val="20001"/>
                    </a:ext>
                  </a:extLst>
                </a:gridCol>
              </a:tblGrid>
              <a:tr h="309913">
                <a:tc>
                  <a:txBody>
                    <a:bodyPr/>
                    <a:lstStyle/>
                    <a:p>
                      <a:r>
                        <a:rPr lang="en-GB" dirty="0"/>
                        <a:t>Dimension</a:t>
                      </a:r>
                    </a:p>
                  </a:txBody>
                  <a:tcPr marL="68576" marR="68576" marT="34280" marB="34280"/>
                </a:tc>
                <a:tc>
                  <a:txBody>
                    <a:bodyPr/>
                    <a:lstStyle/>
                    <a:p>
                      <a:r>
                        <a:rPr lang="en-GB" dirty="0"/>
                        <a:t>Key questions</a:t>
                      </a:r>
                    </a:p>
                  </a:txBody>
                  <a:tcPr marL="68576" marR="68576" marT="34280" marB="34280"/>
                </a:tc>
                <a:extLst>
                  <a:ext uri="{0D108BD9-81ED-4DB2-BD59-A6C34878D82A}">
                    <a16:rowId xmlns:a16="http://schemas.microsoft.com/office/drawing/2014/main" val="10000"/>
                  </a:ext>
                </a:extLst>
              </a:tr>
              <a:tr h="557857">
                <a:tc>
                  <a:txBody>
                    <a:bodyPr/>
                    <a:lstStyle/>
                    <a:p>
                      <a:r>
                        <a:rPr lang="en-GB" dirty="0"/>
                        <a:t>Clear team identity</a:t>
                      </a:r>
                    </a:p>
                  </a:txBody>
                  <a:tcPr marL="68576" marR="68576" marT="34280" marB="34280"/>
                </a:tc>
                <a:tc>
                  <a:txBody>
                    <a:bodyPr/>
                    <a:lstStyle/>
                    <a:p>
                      <a:r>
                        <a:rPr lang="en-GB" dirty="0"/>
                        <a:t>Is everyone clear about the inspiring purpose and about who are the members of the team?</a:t>
                      </a:r>
                    </a:p>
                  </a:txBody>
                  <a:tcPr marL="68576" marR="68576" marT="34280" marB="34280"/>
                </a:tc>
                <a:extLst>
                  <a:ext uri="{0D108BD9-81ED-4DB2-BD59-A6C34878D82A}">
                    <a16:rowId xmlns:a16="http://schemas.microsoft.com/office/drawing/2014/main" val="10001"/>
                  </a:ext>
                </a:extLst>
              </a:tr>
              <a:tr h="557857">
                <a:tc>
                  <a:txBody>
                    <a:bodyPr/>
                    <a:lstStyle/>
                    <a:p>
                      <a:r>
                        <a:rPr lang="en-GB" dirty="0"/>
                        <a:t>Clear, agreed team goals</a:t>
                      </a:r>
                    </a:p>
                  </a:txBody>
                  <a:tcPr marL="68576" marR="68576" marT="34280" marB="34280"/>
                </a:tc>
                <a:tc>
                  <a:txBody>
                    <a:bodyPr/>
                    <a:lstStyle/>
                    <a:p>
                      <a:r>
                        <a:rPr lang="en-GB" dirty="0"/>
                        <a:t>Has the team agreed specific, measurable, challenging goals (4 or 5 max) aligned to the purpose?</a:t>
                      </a:r>
                    </a:p>
                  </a:txBody>
                  <a:tcPr marL="68576" marR="68576" marT="34280" marB="34280"/>
                </a:tc>
                <a:extLst>
                  <a:ext uri="{0D108BD9-81ED-4DB2-BD59-A6C34878D82A}">
                    <a16:rowId xmlns:a16="http://schemas.microsoft.com/office/drawing/2014/main" val="10002"/>
                  </a:ext>
                </a:extLst>
              </a:tr>
              <a:tr h="608228">
                <a:tc>
                  <a:txBody>
                    <a:bodyPr/>
                    <a:lstStyle/>
                    <a:p>
                      <a:r>
                        <a:rPr lang="en-GB" dirty="0"/>
                        <a:t>Team member role clarity</a:t>
                      </a:r>
                    </a:p>
                    <a:p>
                      <a:r>
                        <a:rPr lang="en-GB" dirty="0"/>
                        <a:t>and supportive relationships</a:t>
                      </a:r>
                    </a:p>
                  </a:txBody>
                  <a:tcPr marL="68576" marR="68576" marT="34280" marB="34280"/>
                </a:tc>
                <a:tc>
                  <a:txBody>
                    <a:bodyPr/>
                    <a:lstStyle/>
                    <a:p>
                      <a:r>
                        <a:rPr lang="en-GB" dirty="0"/>
                        <a:t>Are all team members clear about their roles? Are all relationships compassionate and supportive? Absence of chronic conflict?</a:t>
                      </a:r>
                    </a:p>
                  </a:txBody>
                  <a:tcPr marL="68576" marR="68576" marT="34280" marB="34280"/>
                </a:tc>
                <a:extLst>
                  <a:ext uri="{0D108BD9-81ED-4DB2-BD59-A6C34878D82A}">
                    <a16:rowId xmlns:a16="http://schemas.microsoft.com/office/drawing/2014/main" val="10003"/>
                  </a:ext>
                </a:extLst>
              </a:tr>
              <a:tr h="470625">
                <a:tc>
                  <a:txBody>
                    <a:bodyPr/>
                    <a:lstStyle/>
                    <a:p>
                      <a:r>
                        <a:rPr lang="en-GB" dirty="0"/>
                        <a:t>Inclusion in decision making</a:t>
                      </a:r>
                    </a:p>
                  </a:txBody>
                  <a:tcPr marL="68576" marR="68576" marT="34280" marB="34280"/>
                </a:tc>
                <a:tc>
                  <a:txBody>
                    <a:bodyPr/>
                    <a:lstStyle/>
                    <a:p>
                      <a:r>
                        <a:rPr lang="en-GB" dirty="0"/>
                        <a:t>Are all team members involved in decisions which affect the team’s work?</a:t>
                      </a:r>
                    </a:p>
                  </a:txBody>
                  <a:tcPr marL="68576" marR="68576" marT="34280" marB="34280"/>
                </a:tc>
                <a:extLst>
                  <a:ext uri="{0D108BD9-81ED-4DB2-BD59-A6C34878D82A}">
                    <a16:rowId xmlns:a16="http://schemas.microsoft.com/office/drawing/2014/main" val="10004"/>
                  </a:ext>
                </a:extLst>
              </a:tr>
              <a:tr h="608228">
                <a:tc>
                  <a:txBody>
                    <a:bodyPr/>
                    <a:lstStyle/>
                    <a:p>
                      <a:r>
                        <a:rPr lang="en-GB" dirty="0"/>
                        <a:t>Effective team communication and decision-making</a:t>
                      </a:r>
                    </a:p>
                  </a:txBody>
                  <a:tcPr marL="68576" marR="68576" marT="34280" marB="34280"/>
                </a:tc>
                <a:tc>
                  <a:txBody>
                    <a:bodyPr/>
                    <a:lstStyle/>
                    <a:p>
                      <a:r>
                        <a:rPr lang="en-GB" altLang="en-US" noProof="0" dirty="0"/>
                        <a:t>Are there regular, positive engaging team meetings? </a:t>
                      </a:r>
                      <a:r>
                        <a:rPr lang="en-GB" dirty="0"/>
                        <a:t>Is decision-making within and between teams regularly reviewed and improved?</a:t>
                      </a:r>
                    </a:p>
                  </a:txBody>
                  <a:tcPr marL="68576" marR="68576" marT="34280" marB="34280"/>
                </a:tc>
                <a:extLst>
                  <a:ext uri="{0D108BD9-81ED-4DB2-BD59-A6C34878D82A}">
                    <a16:rowId xmlns:a16="http://schemas.microsoft.com/office/drawing/2014/main" val="10005"/>
                  </a:ext>
                </a:extLst>
              </a:tr>
              <a:tr h="888971">
                <a:tc>
                  <a:txBody>
                    <a:bodyPr/>
                    <a:lstStyle/>
                    <a:p>
                      <a:r>
                        <a:rPr lang="en-GB" dirty="0"/>
                        <a:t>Constructive debate, valuing diversity and improvement</a:t>
                      </a:r>
                    </a:p>
                  </a:txBody>
                  <a:tcPr marL="68576" marR="68576" marT="34280" marB="34280"/>
                </a:tc>
                <a:tc>
                  <a:txBody>
                    <a:bodyPr/>
                    <a:lstStyle/>
                    <a:p>
                      <a:r>
                        <a:rPr lang="en-GB" dirty="0"/>
                        <a:t>Does the team review its effectiveness and have constructive, mutually respectful discussions to improve quality? Is diversity in all forms positively valued? Is the team innovating continually? Time and space for reflection?</a:t>
                      </a:r>
                    </a:p>
                  </a:txBody>
                  <a:tcPr marL="68576" marR="68576" marT="34280" marB="34280"/>
                </a:tc>
                <a:extLst>
                  <a:ext uri="{0D108BD9-81ED-4DB2-BD59-A6C34878D82A}">
                    <a16:rowId xmlns:a16="http://schemas.microsoft.com/office/drawing/2014/main" val="10006"/>
                  </a:ext>
                </a:extLst>
              </a:tr>
              <a:tr h="608228">
                <a:tc>
                  <a:txBody>
                    <a:bodyPr/>
                    <a:lstStyle/>
                    <a:p>
                      <a:r>
                        <a:rPr lang="en-GB" dirty="0"/>
                        <a:t>Effective inter-team working</a:t>
                      </a:r>
                    </a:p>
                  </a:txBody>
                  <a:tcPr marL="68576" marR="68576" marT="34280" marB="34280"/>
                </a:tc>
                <a:tc>
                  <a:txBody>
                    <a:bodyPr/>
                    <a:lstStyle/>
                    <a:p>
                      <a:r>
                        <a:rPr lang="en-GB" dirty="0"/>
                        <a:t>Are team members committed to improving working relationships with other teams and are these regularly reviewed and improved?</a:t>
                      </a:r>
                    </a:p>
                  </a:txBody>
                  <a:tcPr marL="68576" marR="68576" marT="34280" marB="34280"/>
                </a:tc>
                <a:extLst>
                  <a:ext uri="{0D108BD9-81ED-4DB2-BD59-A6C34878D82A}">
                    <a16:rowId xmlns:a16="http://schemas.microsoft.com/office/drawing/2014/main" val="10007"/>
                  </a:ext>
                </a:extLst>
              </a:tr>
            </a:tbl>
          </a:graphicData>
        </a:graphic>
      </p:graphicFrame>
      <p:grpSp>
        <p:nvGrpSpPr>
          <p:cNvPr id="9" name="Group 8">
            <a:extLst>
              <a:ext uri="{FF2B5EF4-FFF2-40B4-BE49-F238E27FC236}">
                <a16:creationId xmlns:a16="http://schemas.microsoft.com/office/drawing/2014/main" id="{DBAE88C6-9C9B-6E4E-01FA-F27190346ED8}"/>
              </a:ext>
            </a:extLst>
          </p:cNvPr>
          <p:cNvGrpSpPr/>
          <p:nvPr/>
        </p:nvGrpSpPr>
        <p:grpSpPr>
          <a:xfrm>
            <a:off x="307257" y="3607215"/>
            <a:ext cx="1279301" cy="1420292"/>
            <a:chOff x="10542802" y="5047792"/>
            <a:chExt cx="1279301" cy="1420292"/>
          </a:xfrm>
        </p:grpSpPr>
        <p:sp>
          <p:nvSpPr>
            <p:cNvPr id="10" name="Oval 9">
              <a:extLst>
                <a:ext uri="{FF2B5EF4-FFF2-40B4-BE49-F238E27FC236}">
                  <a16:creationId xmlns:a16="http://schemas.microsoft.com/office/drawing/2014/main" id="{38B2EABC-3829-604B-2CE9-3B96DC654F8D}"/>
                </a:ext>
              </a:extLst>
            </p:cNvPr>
            <p:cNvSpPr/>
            <p:nvPr/>
          </p:nvSpPr>
          <p:spPr>
            <a:xfrm>
              <a:off x="10542802" y="5188783"/>
              <a:ext cx="1279301" cy="1279301"/>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A798B3E-8042-F3F2-5573-1D14D7D9CFB0}"/>
                </a:ext>
              </a:extLst>
            </p:cNvPr>
            <p:cNvSpPr/>
            <p:nvPr/>
          </p:nvSpPr>
          <p:spPr>
            <a:xfrm>
              <a:off x="10637418" y="5283398"/>
              <a:ext cx="1090070" cy="109007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Document with solid fill">
              <a:extLst>
                <a:ext uri="{FF2B5EF4-FFF2-40B4-BE49-F238E27FC236}">
                  <a16:creationId xmlns:a16="http://schemas.microsoft.com/office/drawing/2014/main" id="{3811B97E-C798-82EB-FC54-5EFE4B8DE1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036" y="5442013"/>
              <a:ext cx="826296" cy="826296"/>
            </a:xfrm>
            <a:prstGeom prst="rect">
              <a:avLst/>
            </a:prstGeom>
            <a:effectLst/>
          </p:spPr>
        </p:pic>
        <p:sp>
          <p:nvSpPr>
            <p:cNvPr id="13" name="Oval 12">
              <a:extLst>
                <a:ext uri="{FF2B5EF4-FFF2-40B4-BE49-F238E27FC236}">
                  <a16:creationId xmlns:a16="http://schemas.microsoft.com/office/drawing/2014/main" id="{48F095B3-02F6-3347-6D5C-39BD571BB1FE}"/>
                </a:ext>
              </a:extLst>
            </p:cNvPr>
            <p:cNvSpPr/>
            <p:nvPr/>
          </p:nvSpPr>
          <p:spPr>
            <a:xfrm>
              <a:off x="11225544" y="5047792"/>
              <a:ext cx="576448" cy="576448"/>
            </a:xfrm>
            <a:prstGeom prst="ellipse">
              <a:avLst/>
            </a:prstGeom>
            <a:solidFill>
              <a:srgbClr val="009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D2B4823-E01D-66FE-CA7F-BF99C1558D0E}"/>
                </a:ext>
              </a:extLst>
            </p:cNvPr>
            <p:cNvSpPr/>
            <p:nvPr/>
          </p:nvSpPr>
          <p:spPr>
            <a:xfrm>
              <a:off x="11292047" y="5115891"/>
              <a:ext cx="443442" cy="443442"/>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30DBC1F-134E-58B0-F0B8-C009DFA6C369}"/>
                </a:ext>
              </a:extLst>
            </p:cNvPr>
            <p:cNvSpPr txBox="1"/>
            <p:nvPr/>
          </p:nvSpPr>
          <p:spPr>
            <a:xfrm>
              <a:off x="11344677" y="5062411"/>
              <a:ext cx="4271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917F"/>
                  </a:solidFill>
                  <a:effectLst/>
                  <a:uLnTx/>
                  <a:uFillTx/>
                  <a:latin typeface="Gotham Black" pitchFamily="50" charset="0"/>
                  <a:ea typeface="+mn-ea"/>
                  <a:cs typeface="+mn-cs"/>
                </a:rPr>
                <a:t>2</a:t>
              </a:r>
              <a:endParaRPr kumimoji="0" lang="en-GB" sz="2000" b="0" i="0" u="none" strike="noStrike" kern="1200" cap="none" spc="0" normalizeH="0" baseline="0" noProof="0" dirty="0">
                <a:ln>
                  <a:noFill/>
                </a:ln>
                <a:solidFill>
                  <a:srgbClr val="00917F"/>
                </a:solidFill>
                <a:effectLst/>
                <a:uLnTx/>
                <a:uFillTx/>
                <a:latin typeface="Gotham Black" pitchFamily="50" charset="0"/>
                <a:ea typeface="+mn-ea"/>
                <a:cs typeface="+mn-cs"/>
              </a:endParaRPr>
            </a:p>
          </p:txBody>
        </p:sp>
      </p:grpSp>
    </p:spTree>
    <p:extLst>
      <p:ext uri="{BB962C8B-B14F-4D97-AF65-F5344CB8AC3E}">
        <p14:creationId xmlns:p14="http://schemas.microsoft.com/office/powerpoint/2010/main" val="95936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blue and white corner with a white star&#10;&#10;Description automatically generated">
            <a:extLst>
              <a:ext uri="{FF2B5EF4-FFF2-40B4-BE49-F238E27FC236}">
                <a16:creationId xmlns:a16="http://schemas.microsoft.com/office/drawing/2014/main" id="{C5DC4DA1-9CED-141E-3362-BCA0482C797D}"/>
              </a:ext>
            </a:extLst>
          </p:cNvPr>
          <p:cNvPicPr>
            <a:picLocks noChangeAspect="1"/>
          </p:cNvPicPr>
          <p:nvPr/>
        </p:nvPicPr>
        <p:blipFill>
          <a:blip r:embed="rId3"/>
          <a:stretch>
            <a:fillRect/>
          </a:stretch>
        </p:blipFill>
        <p:spPr>
          <a:xfrm>
            <a:off x="-761" y="1778782"/>
            <a:ext cx="5077158" cy="5077158"/>
          </a:xfrm>
          <a:prstGeom prst="rect">
            <a:avLst/>
          </a:prstGeom>
        </p:spPr>
      </p:pic>
      <p:sp>
        <p:nvSpPr>
          <p:cNvPr id="7" name="Title 2">
            <a:extLst>
              <a:ext uri="{FF2B5EF4-FFF2-40B4-BE49-F238E27FC236}">
                <a16:creationId xmlns:a16="http://schemas.microsoft.com/office/drawing/2014/main" id="{79759BC1-AD8E-E5F5-BD79-305789C1EB47}"/>
              </a:ext>
            </a:extLst>
          </p:cNvPr>
          <p:cNvSpPr txBox="1">
            <a:spLocks/>
          </p:cNvSpPr>
          <p:nvPr/>
        </p:nvSpPr>
        <p:spPr>
          <a:xfrm>
            <a:off x="605814" y="522369"/>
            <a:ext cx="6847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25083"/>
                </a:solidFill>
                <a:latin typeface="Gotham"/>
              </a:rPr>
              <a:t>Effective Teams Should:</a:t>
            </a:r>
            <a:endParaRPr lang="en-US" sz="4000" dirty="0">
              <a:solidFill>
                <a:srgbClr val="325083"/>
              </a:solidFill>
              <a:cs typeface="Calibri"/>
            </a:endParaRPr>
          </a:p>
        </p:txBody>
      </p:sp>
      <p:sp>
        <p:nvSpPr>
          <p:cNvPr id="8" name="Content Placeholder 2">
            <a:extLst>
              <a:ext uri="{FF2B5EF4-FFF2-40B4-BE49-F238E27FC236}">
                <a16:creationId xmlns:a16="http://schemas.microsoft.com/office/drawing/2014/main" id="{B14C4F65-299F-DDFD-3871-A8B0E74A825A}"/>
              </a:ext>
            </a:extLst>
          </p:cNvPr>
          <p:cNvSpPr txBox="1">
            <a:spLocks/>
          </p:cNvSpPr>
          <p:nvPr/>
        </p:nvSpPr>
        <p:spPr>
          <a:xfrm>
            <a:off x="847125" y="1814249"/>
            <a:ext cx="6268479" cy="34655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solidFill>
                  <a:schemeClr val="tx1"/>
                </a:solidFill>
              </a:rPr>
              <a:t>Usually have no more than 8-10 people </a:t>
            </a:r>
          </a:p>
          <a:p>
            <a:pPr marL="342900" indent="-342900">
              <a:buFont typeface="Arial" panose="020B0604020202020204" pitchFamily="34" charset="0"/>
              <a:buChar char="•"/>
            </a:pPr>
            <a:r>
              <a:rPr lang="en-GB" dirty="0">
                <a:solidFill>
                  <a:schemeClr val="tx1"/>
                </a:solidFill>
              </a:rPr>
              <a:t>Have 5-6 clear shared goals</a:t>
            </a:r>
          </a:p>
          <a:p>
            <a:pPr marL="342900" indent="-342900">
              <a:buFont typeface="Arial" panose="020B0604020202020204" pitchFamily="34" charset="0"/>
              <a:buChar char="•"/>
            </a:pPr>
            <a:r>
              <a:rPr lang="en-GB" dirty="0">
                <a:solidFill>
                  <a:schemeClr val="tx1"/>
                </a:solidFill>
              </a:rPr>
              <a:t>Have data or information that ensures helpful feedback in relation to their progress in achieving their goals and objectives </a:t>
            </a:r>
          </a:p>
          <a:p>
            <a:pPr marL="342900" indent="-342900">
              <a:buFont typeface="Arial" panose="020B0604020202020204" pitchFamily="34" charset="0"/>
              <a:buChar char="•"/>
            </a:pPr>
            <a:r>
              <a:rPr lang="en-GB" dirty="0">
                <a:solidFill>
                  <a:schemeClr val="tx1"/>
                </a:solidFill>
              </a:rPr>
              <a:t>Have team member clear about their roles in the team </a:t>
            </a:r>
          </a:p>
          <a:p>
            <a:pPr marL="342900" indent="-342900">
              <a:buFont typeface="Arial" panose="020B0604020202020204" pitchFamily="34" charset="0"/>
              <a:buChar char="•"/>
            </a:pPr>
            <a:r>
              <a:rPr lang="en-GB" dirty="0">
                <a:solidFill>
                  <a:schemeClr val="tx1"/>
                </a:solidFill>
              </a:rPr>
              <a:t>Have a team climate characterised by positive emotions and a sense of psychological safety </a:t>
            </a:r>
          </a:p>
          <a:p>
            <a:pPr marL="342900" indent="-342900">
              <a:buFont typeface="Arial" panose="020B0604020202020204" pitchFamily="34" charset="0"/>
              <a:buChar char="•"/>
            </a:pPr>
            <a:endParaRPr lang="en-GB" dirty="0">
              <a:solidFill>
                <a:schemeClr val="tx1"/>
              </a:solidFill>
            </a:endParaRPr>
          </a:p>
        </p:txBody>
      </p:sp>
      <p:pic>
        <p:nvPicPr>
          <p:cNvPr id="9" name="Picture 8">
            <a:extLst>
              <a:ext uri="{FF2B5EF4-FFF2-40B4-BE49-F238E27FC236}">
                <a16:creationId xmlns:a16="http://schemas.microsoft.com/office/drawing/2014/main" id="{52780C71-35D2-C270-C905-ED671BC7B972}"/>
              </a:ext>
            </a:extLst>
          </p:cNvPr>
          <p:cNvPicPr>
            <a:picLocks noChangeAspect="1"/>
          </p:cNvPicPr>
          <p:nvPr/>
        </p:nvPicPr>
        <p:blipFill rotWithShape="1">
          <a:blip r:embed="rId4">
            <a:extLst>
              <a:ext uri="{28A0092B-C50C-407E-A947-70E740481C1C}">
                <a14:useLocalDpi xmlns:a14="http://schemas.microsoft.com/office/drawing/2010/main" val="0"/>
              </a:ext>
            </a:extLst>
          </a:blip>
          <a:srcRect l="-1708" t="278" r="1708" b="32846"/>
          <a:stretch/>
        </p:blipFill>
        <p:spPr>
          <a:xfrm>
            <a:off x="6902988" y="1262743"/>
            <a:ext cx="4781221" cy="4805966"/>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spTree>
    <p:extLst>
      <p:ext uri="{BB962C8B-B14F-4D97-AF65-F5344CB8AC3E}">
        <p14:creationId xmlns:p14="http://schemas.microsoft.com/office/powerpoint/2010/main" val="2572554473"/>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EIW">
      <a:dk1>
        <a:sysClr val="windowText" lastClr="000000"/>
      </a:dk1>
      <a:lt1>
        <a:sysClr val="window" lastClr="FFFFFF"/>
      </a:lt1>
      <a:dk2>
        <a:srgbClr val="44546A"/>
      </a:dk2>
      <a:lt2>
        <a:srgbClr val="E7E6E6"/>
      </a:lt2>
      <a:accent1>
        <a:srgbClr val="304E82"/>
      </a:accent1>
      <a:accent2>
        <a:srgbClr val="575756"/>
      </a:accent2>
      <a:accent3>
        <a:srgbClr val="489CC9"/>
      </a:accent3>
      <a:accent4>
        <a:srgbClr val="00917F"/>
      </a:accent4>
      <a:accent5>
        <a:srgbClr val="ED8900"/>
      </a:accent5>
      <a:accent6>
        <a:srgbClr val="304E82"/>
      </a:accent6>
      <a:hlink>
        <a:srgbClr val="489CC9"/>
      </a:hlink>
      <a:folHlink>
        <a:srgbClr val="ED8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83E97CDB4E6BCC43A409F26AF250FDF8" ma:contentTypeVersion="21" ma:contentTypeDescription="Create a new document." ma:contentTypeScope="" ma:versionID="508efea1a4caad3ef59fc3faff7aa923">
  <xsd:schema xmlns:xsd="http://www.w3.org/2001/XMLSchema" xmlns:xs="http://www.w3.org/2001/XMLSchema" xmlns:p="http://schemas.microsoft.com/office/2006/metadata/properties" xmlns:ns2="b6c5a342-f1f1-4475-a893-f651a58eae8c" xmlns:ns3="546f4659-f852-46e6-844d-6648aa11bdf4" targetNamespace="http://schemas.microsoft.com/office/2006/metadata/properties" ma:root="true" ma:fieldsID="ba8485722bc89a54dfaeb574ada44105" ns2:_="" ns3:_="">
    <xsd:import namespace="b6c5a342-f1f1-4475-a893-f651a58eae8c"/>
    <xsd:import namespace="546f4659-f852-46e6-844d-6648aa11bd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c5a342-f1f1-4475-a893-f651a58eae8c"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OCR" ma:index="7" nillable="true" ma:displayName="Extracted Text" ma:internalName="MediaServiceOCR" ma:readOnly="true">
      <xsd:simpleType>
        <xsd:restriction base="dms:Note">
          <xsd:maxLength value="255"/>
        </xsd:restriction>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Location" ma:index="10" nillable="true" ma:displayName="Loca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6f4659-f852-46e6-844d-6648aa11bdf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9a4d19d-624a-4d2a-b01f-abaa7989ec93}" ma:internalName="TaxCatchAll" ma:showField="CatchAllData" ma:web="546f4659-f852-46e6-844d-6648aa11bdf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c5a342-f1f1-4475-a893-f651a58eae8c">
      <Terms xmlns="http://schemas.microsoft.com/office/infopath/2007/PartnerControls"/>
    </lcf76f155ced4ddcb4097134ff3c332f>
    <TaxCatchAll xmlns="546f4659-f852-46e6-844d-6648aa11bdf4" xsi:nil="true"/>
    <SharedWithUsers xmlns="546f4659-f852-46e6-844d-6648aa11bdf4">
      <UserInfo>
        <DisplayName>Moya Jenkins (HEIW)</DisplayName>
        <AccountId>28</AccountId>
        <AccountType/>
      </UserInfo>
    </SharedWithUsers>
  </documentManagement>
</p:properties>
</file>

<file path=customXml/itemProps1.xml><?xml version="1.0" encoding="utf-8"?>
<ds:datastoreItem xmlns:ds="http://schemas.openxmlformats.org/officeDocument/2006/customXml" ds:itemID="{CCD3FA20-474F-46EC-B3C7-7CF3607D567D}">
  <ds:schemaRefs>
    <ds:schemaRef ds:uri="http://schemas.microsoft.com/sharepoint/v3/contenttype/forms"/>
  </ds:schemaRefs>
</ds:datastoreItem>
</file>

<file path=customXml/itemProps2.xml><?xml version="1.0" encoding="utf-8"?>
<ds:datastoreItem xmlns:ds="http://schemas.openxmlformats.org/officeDocument/2006/customXml" ds:itemID="{019EF480-B517-4CC1-80B4-B99AE3E1EC44}">
  <ds:schemaRefs>
    <ds:schemaRef ds:uri="546f4659-f852-46e6-844d-6648aa11bdf4"/>
    <ds:schemaRef ds:uri="b6c5a342-f1f1-4475-a893-f651a58eae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FF3CA3-6C2F-42B3-8320-4C8431F389C1}">
  <ds:schemaRefs>
    <ds:schemaRef ds:uri="http://schemas.microsoft.com/office/2006/documentManagement/types"/>
    <ds:schemaRef ds:uri="http://schemas.openxmlformats.org/package/2006/metadata/core-properties"/>
    <ds:schemaRef ds:uri="http://purl.org/dc/elements/1.1/"/>
    <ds:schemaRef ds:uri="546f4659-f852-46e6-844d-6648aa11bdf4"/>
    <ds:schemaRef ds:uri="b6c5a342-f1f1-4475-a893-f651a58eae8c"/>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949</TotalTime>
  <Words>3352</Words>
  <Application>Microsoft Office PowerPoint</Application>
  <PresentationFormat>Widescreen</PresentationFormat>
  <Paragraphs>255</Paragraphs>
  <Slides>19</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Gotham</vt:lpstr>
      <vt:lpstr>Gotham Black</vt:lpstr>
      <vt:lpstr>Open Sans</vt:lpstr>
      <vt:lpstr>Symbol</vt:lpstr>
      <vt:lpstr>Times New Roman</vt:lpstr>
      <vt:lpstr>4_Office Theme</vt:lpstr>
      <vt:lpstr>Office Theme</vt:lpstr>
      <vt:lpstr>Shaping Culture and Leadership in NHS Wales​</vt:lpstr>
      <vt:lpstr>Module 2: Compassionate Team and Inter-team Working</vt:lpstr>
      <vt:lpstr>PowerPoint Presentation</vt:lpstr>
      <vt:lpstr>PowerPoint Presentation</vt:lpstr>
      <vt:lpstr>PowerPoint Presentation</vt:lpstr>
      <vt:lpstr>PowerPoint Presentation</vt:lpstr>
      <vt:lpstr>Effective Teams </vt:lpstr>
      <vt:lpstr>Features of ‘Real’ High Performing Teams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Samuel Price (Sa241085)</dc:creator>
  <cp:lastModifiedBy>Afonso Palma (HEIW)</cp:lastModifiedBy>
  <cp:revision>20</cp:revision>
  <dcterms:created xsi:type="dcterms:W3CDTF">2022-07-25T11:49:54Z</dcterms:created>
  <dcterms:modified xsi:type="dcterms:W3CDTF">2024-05-09T15:03:21Z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0x01010083E97CDB4E6BCC43A409F26AF250FDF8</vt:lpwstr>
  </property>
  <property fmtid="{D5CDD505-2E9C-101B-9397-08002B2CF9AE}" pid="3" name="MediaServiceImageTags">
    <vt:lpwstr/>
  </property>
</Properties>
</file>